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24" r:id="rId2"/>
    <p:sldId id="325" r:id="rId3"/>
    <p:sldId id="328" r:id="rId4"/>
    <p:sldId id="340" r:id="rId5"/>
    <p:sldId id="330" r:id="rId6"/>
    <p:sldId id="335" r:id="rId7"/>
    <p:sldId id="336" r:id="rId8"/>
    <p:sldId id="339" r:id="rId9"/>
    <p:sldId id="346" r:id="rId10"/>
    <p:sldId id="342" r:id="rId11"/>
    <p:sldId id="343" r:id="rId12"/>
    <p:sldId id="344" r:id="rId13"/>
    <p:sldId id="34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514" userDrawn="1">
          <p15:clr>
            <a:srgbClr val="A4A3A4"/>
          </p15:clr>
        </p15:guide>
        <p15:guide id="10" pos="7355" userDrawn="1">
          <p15:clr>
            <a:srgbClr val="A4A3A4"/>
          </p15:clr>
        </p15:guide>
        <p15:guide id="11" pos="461" userDrawn="1">
          <p15:clr>
            <a:srgbClr val="A4A3A4"/>
          </p15:clr>
        </p15:guide>
        <p15:guide id="12" orient="horz" pos="709" userDrawn="1">
          <p15:clr>
            <a:srgbClr val="A4A3A4"/>
          </p15:clr>
        </p15:guide>
        <p15:guide id="13" orient="horz" pos="436" userDrawn="1">
          <p15:clr>
            <a:srgbClr val="A4A3A4"/>
          </p15:clr>
        </p15:guide>
        <p15:guide id="14" pos="3727" userDrawn="1">
          <p15:clr>
            <a:srgbClr val="A4A3A4"/>
          </p15:clr>
        </p15:guide>
        <p15:guide id="15" pos="4271" userDrawn="1">
          <p15:clr>
            <a:srgbClr val="A4A3A4"/>
          </p15:clr>
        </p15:guide>
        <p15:guide id="16" pos="166" userDrawn="1">
          <p15:clr>
            <a:srgbClr val="A4A3A4"/>
          </p15:clr>
        </p15:guide>
        <p15:guide id="17" orient="horz" pos="2387" userDrawn="1">
          <p15:clr>
            <a:srgbClr val="A4A3A4"/>
          </p15:clr>
        </p15:guide>
        <p15:guide id="18" orient="horz" pos="213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1E2B"/>
    <a:srgbClr val="F8F8F8"/>
    <a:srgbClr val="FF0000"/>
    <a:srgbClr val="C00000"/>
    <a:srgbClr val="E6E6E6"/>
    <a:srgbClr val="0000FF"/>
    <a:srgbClr val="7131A2"/>
    <a:srgbClr val="8A3CC4"/>
    <a:srgbClr val="00E568"/>
    <a:srgbClr val="00B3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54" autoAdjust="0"/>
    <p:restoredTop sz="94660" autoAdjust="0"/>
  </p:normalViewPr>
  <p:slideViewPr>
    <p:cSldViewPr snapToGrid="0" showGuides="1">
      <p:cViewPr varScale="1">
        <p:scale>
          <a:sx n="72" d="100"/>
          <a:sy n="72" d="100"/>
        </p:scale>
        <p:origin x="678" y="72"/>
      </p:cViewPr>
      <p:guideLst>
        <p:guide pos="7514"/>
        <p:guide pos="7355"/>
        <p:guide pos="461"/>
        <p:guide orient="horz" pos="709"/>
        <p:guide orient="horz" pos="436"/>
        <p:guide pos="3727"/>
        <p:guide pos="4271"/>
        <p:guide pos="166"/>
        <p:guide orient="horz" pos="2387"/>
        <p:guide orient="horz" pos="21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Comparison Point(s)</c:v>
                </c:pt>
              </c:strCache>
            </c:strRef>
          </c:tx>
          <c:spPr>
            <a:ln>
              <a:noFill/>
            </a:ln>
          </c:spPr>
          <c:marker>
            <c:symbol val="circle"/>
            <c:size val="5"/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800"/>
                      <a:t>A&amp;W All American Food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487-4E76-BB87-24B11B6FD46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800"/>
                      <a:t>Burger King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487-4E76-BB87-24B11B6FD460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800"/>
                      <a:t>Carl's Jr.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487-4E76-BB87-24B11B6FD4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tx1"/>
                    </a:solidFill>
                    <a:latin typeface="Franklin Gothic Book" panose="020B0503020102020204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xVal>
            <c:numRef>
              <c:f>Sheet1!$B$3:$B$5</c:f>
              <c:numCache>
                <c:formatCode>General</c:formatCode>
                <c:ptCount val="3"/>
                <c:pt idx="0">
                  <c:v>2.2999999999999998</c:v>
                </c:pt>
                <c:pt idx="1">
                  <c:v>0.3</c:v>
                </c:pt>
                <c:pt idx="2">
                  <c:v>-2.1</c:v>
                </c:pt>
              </c:numCache>
            </c:numRef>
          </c:xVal>
          <c:yVal>
            <c:numRef>
              <c:f>Sheet1!$C$3:$C$5</c:f>
              <c:numCache>
                <c:formatCode>General</c:formatCode>
                <c:ptCount val="3"/>
                <c:pt idx="0">
                  <c:v>-1.7</c:v>
                </c:pt>
                <c:pt idx="1">
                  <c:v>0.9</c:v>
                </c:pt>
                <c:pt idx="2">
                  <c:v>-0.4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5487-4E76-BB87-24B11B6FD460}"/>
            </c:ext>
          </c:extLst>
        </c:ser>
        <c:ser>
          <c:idx val="1"/>
          <c:order val="1"/>
          <c:tx>
            <c:strRef>
              <c:f>Sheet1!$D$2</c:f>
              <c:strCache>
                <c:ptCount val="1"/>
                <c:pt idx="0">
                  <c:v>Measure(s)</c:v>
                </c:pt>
              </c:strCache>
            </c:strRef>
          </c:tx>
          <c:spPr>
            <a:ln>
              <a:noFill/>
            </a:ln>
          </c:spPr>
          <c:marker>
            <c:symbol val="circle"/>
            <c:size val="5"/>
            <c:spPr>
              <a:solidFill>
                <a:srgbClr val="E51E2B"/>
              </a:solidFill>
            </c:spPr>
          </c:marker>
          <c:dPt>
            <c:idx val="0"/>
            <c:bubble3D val="0"/>
            <c:spPr>
              <a:ln>
                <a:solidFill>
                  <a:schemeClr val="tx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5487-4E76-BB87-24B11B6FD460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IN" sz="800">
                        <a:solidFill>
                          <a:schemeClr val="tx1"/>
                        </a:solidFill>
                      </a:rPr>
                      <a:t>I read product pack labels regularly 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487-4E76-BB87-24B11B6FD46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IN" sz="800"/>
                      <a:t>I am looking at calorie content of food and drinks more and more 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487-4E76-BB87-24B11B6FD460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IN" sz="800">
                        <a:solidFill>
                          <a:schemeClr val="tx1"/>
                        </a:solidFill>
                      </a:rPr>
                      <a:t>Sometimes I feel guilty about the food I eat 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487-4E76-BB87-24B11B6FD4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3200">
                    <a:solidFill>
                      <a:schemeClr val="tx1"/>
                    </a:solidFill>
                    <a:latin typeface="Franklin Gothic Book" panose="020B0503020102020204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xVal>
            <c:numRef>
              <c:f>Sheet1!$D$3:$D$5</c:f>
              <c:numCache>
                <c:formatCode>General</c:formatCode>
                <c:ptCount val="3"/>
                <c:pt idx="0">
                  <c:v>-0.6</c:v>
                </c:pt>
                <c:pt idx="1">
                  <c:v>-0.8</c:v>
                </c:pt>
                <c:pt idx="2">
                  <c:v>1.4</c:v>
                </c:pt>
              </c:numCache>
            </c:numRef>
          </c:xVal>
          <c:yVal>
            <c:numRef>
              <c:f>Sheet1!$E$3:$E$5</c:f>
              <c:numCache>
                <c:formatCode>General</c:formatCode>
                <c:ptCount val="3"/>
                <c:pt idx="0">
                  <c:v>1.2</c:v>
                </c:pt>
                <c:pt idx="1">
                  <c:v>-1.3</c:v>
                </c:pt>
                <c:pt idx="2">
                  <c:v>-0.1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5487-4E76-BB87-24B11B6FD4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352448"/>
        <c:axId val="213353984"/>
      </c:scatterChart>
      <c:valAx>
        <c:axId val="213352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one"/>
        <c:crossAx val="213353984"/>
        <c:crosses val="autoZero"/>
        <c:crossBetween val="midCat"/>
      </c:valAx>
      <c:valAx>
        <c:axId val="2133539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crossAx val="213352448"/>
        <c:crosses val="autoZero"/>
        <c:crossBetween val="midCat"/>
      </c:valAx>
    </c:plotArea>
    <c:plotVisOnly val="1"/>
    <c:dispBlanksAs val="zero"/>
    <c:showDLblsOverMax val="1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CEFA39-3E36-4400-A799-1B4F79DEC1B6}" type="datetimeFigureOut">
              <a:rPr lang="en-IN" smtClean="0"/>
              <a:t>23-08-2017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8A9C0-8D56-4279-9FF5-CD4924E624E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3745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8AB93-49DB-4DED-AD9D-A62A40EBC38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57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8AB93-49DB-4DED-AD9D-A62A40EBC3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367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8AB93-49DB-4DED-AD9D-A62A40EBC38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63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8AB93-49DB-4DED-AD9D-A62A40EBC38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57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8AB93-49DB-4DED-AD9D-A62A40EBC3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57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8AB93-49DB-4DED-AD9D-A62A40EBC38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57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8AB93-49DB-4DED-AD9D-A62A40EBC38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573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8AB93-49DB-4DED-AD9D-A62A40EBC38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57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8AB93-49DB-4DED-AD9D-A62A40EBC38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57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DBC0A-BF20-453E-B062-BB3C18D51EF7}" type="datetimeFigureOut">
              <a:rPr lang="en-IN" smtClean="0"/>
              <a:t>23-08-2017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0184-F35C-4CB6-947E-E95194273F2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6579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DBC0A-BF20-453E-B062-BB3C18D51EF7}" type="datetimeFigureOut">
              <a:rPr lang="en-IN" smtClean="0"/>
              <a:t>23-08-2017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0184-F35C-4CB6-947E-E95194273F2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7791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DBC0A-BF20-453E-B062-BB3C18D51EF7}" type="datetimeFigureOut">
              <a:rPr lang="en-IN" smtClean="0"/>
              <a:t>23-08-2017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0184-F35C-4CB6-947E-E95194273F2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64867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Section Header">
    <p:bg>
      <p:bgPr>
        <a:solidFill>
          <a:srgbClr val="E31B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8875" y="2269602"/>
            <a:ext cx="6203157" cy="519906"/>
          </a:xfrm>
          <a:effectLst/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333" b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>
                <a:effectLst/>
              </a:rPr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9425" y="4612599"/>
            <a:ext cx="10998678" cy="1362075"/>
          </a:xfrm>
          <a:effectLst/>
        </p:spPr>
        <p:txBody>
          <a:bodyPr anchor="t"/>
          <a:lstStyle>
            <a:lvl1pPr algn="l">
              <a:defRPr sz="3000" b="1" cap="none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>
                <a:effectLst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9425" y="3112412"/>
            <a:ext cx="10998678" cy="1500187"/>
          </a:xfrm>
          <a:effectLst/>
        </p:spPr>
        <p:txBody>
          <a:bodyPr lIns="0" anchor="b">
            <a:normAutofit/>
          </a:bodyPr>
          <a:lstStyle>
            <a:lvl1pPr marL="0" indent="0" algn="l">
              <a:buNone/>
              <a:defRPr sz="3333">
                <a:solidFill>
                  <a:schemeClr val="bg1"/>
                </a:solidFill>
                <a:effectLst/>
              </a:defRPr>
            </a:lvl1pPr>
            <a:lvl2pPr marL="544237" indent="0">
              <a:buNone/>
              <a:defRPr sz="2167">
                <a:solidFill>
                  <a:schemeClr val="tx1">
                    <a:tint val="75000"/>
                  </a:schemeClr>
                </a:solidFill>
                <a:effectLst/>
              </a:defRPr>
            </a:lvl2pPr>
            <a:lvl3pPr marL="1088473" indent="0">
              <a:buNone/>
              <a:defRPr sz="1917">
                <a:solidFill>
                  <a:schemeClr val="tx1">
                    <a:tint val="75000"/>
                  </a:schemeClr>
                </a:solidFill>
                <a:effectLst/>
              </a:defRPr>
            </a:lvl3pPr>
            <a:lvl4pPr marL="1632711" indent="0">
              <a:buNone/>
              <a:defRPr sz="1667">
                <a:solidFill>
                  <a:schemeClr val="tx1">
                    <a:tint val="75000"/>
                  </a:schemeClr>
                </a:solidFill>
                <a:effectLst/>
              </a:defRPr>
            </a:lvl4pPr>
            <a:lvl5pPr marL="2176947" indent="0">
              <a:buNone/>
              <a:defRPr sz="1667">
                <a:solidFill>
                  <a:schemeClr val="tx1">
                    <a:tint val="75000"/>
                  </a:schemeClr>
                </a:solidFill>
                <a:effectLst/>
              </a:defRPr>
            </a:lvl5pPr>
            <a:lvl6pPr marL="2721184" indent="0">
              <a:buNone/>
              <a:defRPr sz="1667">
                <a:solidFill>
                  <a:schemeClr val="tx1">
                    <a:tint val="75000"/>
                  </a:schemeClr>
                </a:solidFill>
                <a:effectLst/>
              </a:defRPr>
            </a:lvl6pPr>
            <a:lvl7pPr marL="3265420" indent="0">
              <a:buNone/>
              <a:defRPr sz="1667">
                <a:solidFill>
                  <a:schemeClr val="tx1">
                    <a:tint val="75000"/>
                  </a:schemeClr>
                </a:solidFill>
                <a:effectLst/>
              </a:defRPr>
            </a:lvl7pPr>
            <a:lvl8pPr marL="3809657" indent="0">
              <a:buNone/>
              <a:defRPr sz="1667">
                <a:solidFill>
                  <a:schemeClr val="tx1">
                    <a:tint val="75000"/>
                  </a:schemeClr>
                </a:solidFill>
                <a:effectLst/>
              </a:defRPr>
            </a:lvl8pPr>
            <a:lvl9pPr marL="4353894" indent="0">
              <a:buNone/>
              <a:defRPr sz="1667">
                <a:solidFill>
                  <a:schemeClr val="tx1">
                    <a:tint val="75000"/>
                  </a:schemeClr>
                </a:solidFill>
                <a:effectLst/>
              </a:defRPr>
            </a:lvl9pPr>
          </a:lstStyle>
          <a:p>
            <a:pPr lvl="0"/>
            <a:r>
              <a:rPr lang="en-US">
                <a:effectLst/>
              </a:rPr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29426" y="2226038"/>
            <a:ext cx="6206892" cy="0"/>
          </a:xfrm>
          <a:prstGeom prst="line">
            <a:avLst/>
          </a:prstGeom>
          <a:ln cap="rnd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lum bright="100000"/>
          </a:blip>
          <a:stretch>
            <a:fillRect/>
          </a:stretch>
        </p:blipFill>
        <p:spPr>
          <a:xfrm>
            <a:off x="829426" y="1173069"/>
            <a:ext cx="6203111" cy="952500"/>
          </a:xfrm>
          <a:prstGeom prst="rect">
            <a:avLst/>
          </a:prstGeom>
          <a:effectLst/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00700" y="6592873"/>
            <a:ext cx="990600" cy="186160"/>
          </a:xfrm>
          <a:prstGeom prst="rect">
            <a:avLst/>
          </a:prstGeom>
          <a:effectLst/>
        </p:spPr>
        <p:txBody>
          <a:bodyPr vert="horz" lIns="0" tIns="0" rIns="0" bIns="0" rtlCol="0" anchor="ctr" anchorCtr="0"/>
          <a:lstStyle>
            <a:lvl1pPr algn="ctr">
              <a:defRPr sz="667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>
                <a:effectLst/>
              </a:rPr>
              <a:t>Classified - Confidential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11000" y="6592873"/>
            <a:ext cx="381000" cy="186160"/>
          </a:xfrm>
          <a:prstGeom prst="rect">
            <a:avLst/>
          </a:prstGeom>
          <a:effectLst/>
        </p:spPr>
        <p:txBody>
          <a:bodyPr vert="horz" lIns="130622" tIns="65311" rIns="91440" bIns="0" rtlCol="0" anchor="ctr" anchorCtr="0"/>
          <a:lstStyle>
            <a:lvl1pPr algn="r">
              <a:defRPr sz="667">
                <a:solidFill>
                  <a:schemeClr val="bg1"/>
                </a:solidFill>
                <a:effectLst/>
              </a:defRPr>
            </a:lvl1pPr>
          </a:lstStyle>
          <a:p>
            <a:fld id="{65DA1A64-D6F7-42C0-8C10-DEEFBBD022AB}" type="slidenum">
              <a:rPr lang="en-US" smtClean="0">
                <a:effectLst/>
              </a:rPr>
              <a:t>‹#›</a:t>
            </a:fld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29534783"/>
      </p:ext>
    </p:extLst>
  </p:cSld>
  <p:clrMapOvr>
    <a:masterClrMapping/>
  </p:clrMapOvr>
  <p:transition/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4" t="24460" r="16127" b="7689"/>
          <a:stretch>
            <a:fillRect/>
          </a:stretch>
        </p:blipFill>
        <p:spPr>
          <a:xfrm>
            <a:off x="6104660" y="902804"/>
            <a:ext cx="6087341" cy="5514929"/>
          </a:xfrm>
          <a:prstGeom prst="rect">
            <a:avLst/>
          </a:prstGeom>
          <a:effectLst/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4" t="11145" r="25348" b="20925"/>
          <a:stretch>
            <a:fillRect/>
          </a:stretch>
        </p:blipFill>
        <p:spPr>
          <a:xfrm>
            <a:off x="0" y="905934"/>
            <a:ext cx="6121400" cy="5521371"/>
          </a:xfrm>
          <a:prstGeom prst="rect">
            <a:avLst/>
          </a:prstGeom>
          <a:effectLst/>
        </p:spPr>
      </p:pic>
      <p:sp>
        <p:nvSpPr>
          <p:cNvPr id="13" name="Rectangle 12"/>
          <p:cNvSpPr/>
          <p:nvPr userDrawn="1"/>
        </p:nvSpPr>
        <p:spPr>
          <a:xfrm>
            <a:off x="0" y="6408456"/>
            <a:ext cx="12192000" cy="449544"/>
          </a:xfrm>
          <a:prstGeom prst="rect">
            <a:avLst/>
          </a:prstGeom>
          <a:solidFill>
            <a:srgbClr val="E51E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6191" tIns="38098" rIns="76191" bIns="38098" rtlCol="0" anchor="ctr"/>
          <a:lstStyle/>
          <a:p>
            <a:pPr algn="ctr" defTabSz="1219002"/>
            <a:endParaRPr lang="en-US" sz="2417" dirty="0">
              <a:solidFill>
                <a:srgbClr val="FFFFFF"/>
              </a:solidFill>
              <a:effectLst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00700" y="6592873"/>
            <a:ext cx="990600" cy="186160"/>
          </a:xfrm>
          <a:prstGeom prst="rect">
            <a:avLst/>
          </a:prstGeom>
          <a:effectLst/>
        </p:spPr>
        <p:txBody>
          <a:bodyPr vert="horz" lIns="0" tIns="0" rIns="0" bIns="0" rtlCol="0" anchor="ctr" anchorCtr="0"/>
          <a:lstStyle>
            <a:lvl1pPr algn="ctr">
              <a:defRPr sz="667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>
                <a:effectLst/>
              </a:rPr>
              <a:t>Classified - Confidential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11000" y="6592873"/>
            <a:ext cx="381000" cy="186160"/>
          </a:xfrm>
          <a:prstGeom prst="rect">
            <a:avLst/>
          </a:prstGeom>
          <a:effectLst/>
        </p:spPr>
        <p:txBody>
          <a:bodyPr vert="horz" lIns="130622" tIns="65311" rIns="91440" bIns="0" rtlCol="0" anchor="ctr" anchorCtr="0"/>
          <a:lstStyle>
            <a:lvl1pPr algn="r">
              <a:defRPr sz="667">
                <a:solidFill>
                  <a:schemeClr val="bg1"/>
                </a:solidFill>
                <a:effectLst/>
              </a:defRPr>
            </a:lvl1pPr>
          </a:lstStyle>
          <a:p>
            <a:fld id="{65DA1A64-D6F7-42C0-8C10-DEEFBBD022AB}" type="slidenum">
              <a:rPr lang="en-US" smtClean="0">
                <a:effectLst/>
              </a:rPr>
              <a:t>‹#›</a:t>
            </a:fld>
            <a:endParaRPr lang="en-US" dirty="0">
              <a:effectLst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262768" y="131383"/>
            <a:ext cx="11719027" cy="685800"/>
          </a:xfrm>
          <a:effectLst/>
        </p:spPr>
        <p:txBody>
          <a:bodyPr/>
          <a:lstStyle>
            <a:lvl1pPr>
              <a:defRPr i="0">
                <a:effectLst/>
              </a:defRPr>
            </a:lvl1pPr>
          </a:lstStyle>
          <a:p>
            <a:r>
              <a:rPr lang="en-US">
                <a:effectLst/>
              </a:rPr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62767" y="1027042"/>
            <a:ext cx="11647623" cy="5239924"/>
          </a:xfrm>
          <a:effectLst/>
        </p:spPr>
        <p:txBody>
          <a:bodyPr numCol="2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  <a:effectLst/>
              </a:defRPr>
            </a:lvl1pPr>
            <a:lvl2pPr>
              <a:defRPr sz="2000">
                <a:solidFill>
                  <a:schemeClr val="bg1"/>
                </a:solidFill>
                <a:effectLst/>
              </a:defRPr>
            </a:lvl2pPr>
            <a:lvl3pPr>
              <a:defRPr sz="2000">
                <a:solidFill>
                  <a:schemeClr val="bg1"/>
                </a:solidFill>
                <a:effectLst/>
              </a:defRPr>
            </a:lvl3pPr>
            <a:lvl4pPr>
              <a:defRPr sz="2000">
                <a:solidFill>
                  <a:schemeClr val="bg1"/>
                </a:solidFill>
                <a:effectLst/>
              </a:defRPr>
            </a:lvl4pPr>
            <a:lvl5pPr>
              <a:defRPr sz="2000">
                <a:solidFill>
                  <a:schemeClr val="bg1"/>
                </a:solidFill>
                <a:effectLst/>
              </a:defRPr>
            </a:lvl5pPr>
          </a:lstStyle>
          <a:p>
            <a:pPr lvl="0"/>
            <a:r>
              <a:rPr lang="en-US">
                <a:effectLst/>
              </a:rPr>
              <a:t>Click to edit Master text styles</a:t>
            </a:r>
          </a:p>
          <a:p>
            <a:pPr lvl="1"/>
            <a:r>
              <a:rPr lang="en-US">
                <a:effectLst/>
              </a:rPr>
              <a:t>Second level</a:t>
            </a:r>
          </a:p>
          <a:p>
            <a:pPr lvl="2"/>
            <a:r>
              <a:rPr lang="en-US">
                <a:effectLst/>
              </a:rPr>
              <a:t>Third level</a:t>
            </a:r>
          </a:p>
          <a:p>
            <a:pPr lvl="3"/>
            <a:r>
              <a:rPr lang="en-US">
                <a:effectLst/>
              </a:rPr>
              <a:t>Fourth level</a:t>
            </a:r>
          </a:p>
          <a:p>
            <a:pPr lvl="4"/>
            <a:r>
              <a:rPr lang="en-US">
                <a:effectLst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626112"/>
      </p:ext>
    </p:extLst>
  </p:cSld>
  <p:clrMapOvr>
    <a:masterClrMapping/>
  </p:clrMapOvr>
  <p:transition/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DBC0A-BF20-453E-B062-BB3C18D51EF7}" type="datetimeFigureOut">
              <a:rPr lang="en-IN" smtClean="0"/>
              <a:t>23-08-2017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0184-F35C-4CB6-947E-E95194273F2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2950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DBC0A-BF20-453E-B062-BB3C18D51EF7}" type="datetimeFigureOut">
              <a:rPr lang="en-IN" smtClean="0"/>
              <a:t>23-08-2017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0184-F35C-4CB6-947E-E95194273F2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120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DBC0A-BF20-453E-B062-BB3C18D51EF7}" type="datetimeFigureOut">
              <a:rPr lang="en-IN" smtClean="0"/>
              <a:t>23-08-2017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0184-F35C-4CB6-947E-E95194273F2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132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DBC0A-BF20-453E-B062-BB3C18D51EF7}" type="datetimeFigureOut">
              <a:rPr lang="en-IN" smtClean="0"/>
              <a:t>23-08-2017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0184-F35C-4CB6-947E-E95194273F2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8528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DBC0A-BF20-453E-B062-BB3C18D51EF7}" type="datetimeFigureOut">
              <a:rPr lang="en-IN" smtClean="0"/>
              <a:t>23-08-2017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0184-F35C-4CB6-947E-E95194273F2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1085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DBC0A-BF20-453E-B062-BB3C18D51EF7}" type="datetimeFigureOut">
              <a:rPr lang="en-IN" smtClean="0"/>
              <a:t>23-08-2017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0184-F35C-4CB6-947E-E95194273F2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4629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DBC0A-BF20-453E-B062-BB3C18D51EF7}" type="datetimeFigureOut">
              <a:rPr lang="en-IN" smtClean="0"/>
              <a:t>23-08-2017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0184-F35C-4CB6-947E-E95194273F2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7676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DBC0A-BF20-453E-B062-BB3C18D51EF7}" type="datetimeFigureOut">
              <a:rPr lang="en-IN" smtClean="0"/>
              <a:t>23-08-2017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0184-F35C-4CB6-947E-E95194273F2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3013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ranklin Gothic Book" panose="020B0503020102020204" pitchFamily="34" charset="0"/>
              </a:defRPr>
            </a:lvl1pPr>
          </a:lstStyle>
          <a:p>
            <a:fld id="{7F2DBC0A-BF20-453E-B062-BB3C18D51EF7}" type="datetimeFigureOut">
              <a:rPr lang="en-IN" smtClean="0"/>
              <a:pPr/>
              <a:t>23-08-2017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ranklin Gothic Book" panose="020B05030201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ranklin Gothic Book" panose="020B0503020102020204" pitchFamily="34" charset="0"/>
              </a:defRPr>
            </a:lvl1pPr>
          </a:lstStyle>
          <a:p>
            <a:fld id="{9F8A0184-F35C-4CB6-947E-E95194273F2E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1054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ranklin Gothic Book" panose="020B0503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sp>
        <p:nvSpPr>
          <p:cNvPr id="3" name="Title"/>
          <p:cNvSpPr>
            <a:spLocks noGrp="1"/>
          </p:cNvSpPr>
          <p:nvPr>
            <p:ph type="body" sz="quarter" idx="13"/>
          </p:nvPr>
        </p:nvSpPr>
        <p:spPr>
          <a:xfrm>
            <a:off x="828875" y="2269602"/>
            <a:ext cx="6768000" cy="519906"/>
          </a:xfrm>
          <a:effectLst/>
        </p:spPr>
        <p:txBody>
          <a:bodyPr>
            <a:noAutofit/>
          </a:bodyPr>
          <a:lstStyle/>
          <a:p>
            <a:pPr algn="l"/>
            <a:r>
              <a:rPr lang="en-US" dirty="0">
                <a:latin typeface="Franklin Gothic Book" panose="020B0503020102020204" pitchFamily="34" charset="0"/>
              </a:rPr>
              <a:t>Guest 360 - Correspondence Analysis</a:t>
            </a:r>
            <a:endParaRPr lang="en-US" dirty="0">
              <a:effectLst/>
              <a:latin typeface="Franklin Gothic Book" panose="020B05030201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592873"/>
            <a:ext cx="2844800" cy="186160"/>
          </a:xfrm>
          <a:effectLst/>
        </p:spPr>
        <p:txBody>
          <a:bodyPr/>
          <a:lstStyle/>
          <a:p>
            <a:fld id="{65DA1A64-D6F7-42C0-8C10-DEEFBBD022AB}" type="slidenum">
              <a:rPr lang="en-US" smtClean="0">
                <a:effectLst/>
                <a:latin typeface="Franklin Gothic Book" panose="020B0503020102020204" pitchFamily="34" charset="0"/>
              </a:rPr>
              <a:t>1</a:t>
            </a:fld>
            <a:endParaRPr lang="en-US" dirty="0">
              <a:effectLst/>
              <a:latin typeface="Franklin Gothic Book" panose="020B0503020102020204" pitchFamily="34" charset="0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5501640" y="6482180"/>
            <a:ext cx="1188720" cy="22339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rPr>
              <a:t>Classified - Confidential</a:t>
            </a:r>
          </a:p>
        </p:txBody>
      </p:sp>
      <p:sp>
        <p:nvSpPr>
          <p:cNvPr id="8" name="Brands"/>
          <p:cNvSpPr>
            <a:spLocks noGrp="1"/>
          </p:cNvSpPr>
          <p:nvPr>
            <p:ph type="body" idx="1"/>
          </p:nvPr>
        </p:nvSpPr>
        <p:spPr>
          <a:xfrm>
            <a:off x="829425" y="3112412"/>
            <a:ext cx="10998678" cy="1500187"/>
          </a:xfrm>
          <a:effectLst/>
        </p:spPr>
        <p:txBody>
          <a:bodyPr>
            <a:normAutofit/>
          </a:bodyPr>
          <a:lstStyle/>
          <a:p>
            <a:r>
              <a:rPr lang="en-US" sz="2400" dirty="0">
                <a:latin typeface="Franklin Gothic Book" panose="020B0503020102020204" pitchFamily="34" charset="0"/>
              </a:rPr>
              <a:t>Points of Comparison:&lt;Establishments/Groups&gt;List</a:t>
            </a:r>
          </a:p>
          <a:p>
            <a:r>
              <a:rPr lang="en-US" sz="2400" b="0" dirty="0">
                <a:effectLst/>
                <a:latin typeface="Franklin Gothic Book" panose="020B0503020102020204" pitchFamily="34" charset="0"/>
              </a:rPr>
              <a:t>Metrics:</a:t>
            </a:r>
            <a:r>
              <a:rPr lang="en-US" sz="2400" dirty="0">
                <a:latin typeface="Franklin Gothic Book" panose="020B0503020102020204" pitchFamily="34" charset="0"/>
              </a:rPr>
              <a:t>&lt;Measures&gt;Parent Metric </a:t>
            </a:r>
            <a:endParaRPr lang="en-US" sz="2400" b="0" dirty="0">
              <a:effectLst/>
              <a:latin typeface="Franklin Gothic Book" panose="020B0503020102020204" pitchFamily="34" charset="0"/>
            </a:endParaRPr>
          </a:p>
        </p:txBody>
      </p:sp>
      <p:sp>
        <p:nvSpPr>
          <p:cNvPr id="10" name="Filter_Timeperiod"/>
          <p:cNvSpPr>
            <a:spLocks noGrp="1"/>
          </p:cNvSpPr>
          <p:nvPr>
            <p:ph type="title"/>
          </p:nvPr>
        </p:nvSpPr>
        <p:spPr>
          <a:xfrm>
            <a:off x="733889" y="4612599"/>
            <a:ext cx="10998678" cy="1869581"/>
          </a:xfrm>
          <a:effectLst/>
        </p:spPr>
        <p:txBody>
          <a:bodyPr>
            <a:normAutofit/>
          </a:bodyPr>
          <a:lstStyle/>
          <a:p>
            <a:r>
              <a:rPr lang="en-US" sz="2000" b="0" dirty="0">
                <a:effectLst/>
                <a:latin typeface="Franklin Gothic Book" panose="020B0503020102020204" pitchFamily="34" charset="0"/>
              </a:rPr>
              <a:t>Base – &lt;Frequency/Total Visits&gt;, Filters – &lt;None&gt; </a:t>
            </a:r>
            <a:br>
              <a:rPr lang="en-US" sz="2000" b="0" dirty="0">
                <a:effectLst/>
                <a:latin typeface="Franklin Gothic Book" panose="020B0503020102020204" pitchFamily="34" charset="0"/>
              </a:rPr>
            </a:br>
            <a:r>
              <a:rPr lang="en-US" sz="2000" b="0" dirty="0">
                <a:latin typeface="Franklin Gothic Book" panose="020B0503020102020204" pitchFamily="34" charset="0"/>
              </a:rPr>
              <a:t>&lt;Time Period&gt;</a:t>
            </a:r>
            <a:endParaRPr lang="en-US" sz="2000" b="0" dirty="0">
              <a:effectLst/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23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0" y="56665"/>
            <a:ext cx="4781029" cy="528982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736" y="13775"/>
            <a:ext cx="12192736" cy="511"/>
            <a:chOff x="-791" y="13775"/>
            <a:chExt cx="13105609" cy="51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5524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2758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-791" y="13775"/>
              <a:ext cx="3276600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828218" y="14286"/>
              <a:ext cx="3276600" cy="0"/>
            </a:xfrm>
            <a:prstGeom prst="line">
              <a:avLst/>
            </a:prstGeom>
            <a:ln w="57150">
              <a:solidFill>
                <a:srgbClr val="CC06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81023"/>
            <a:ext cx="12268200" cy="230029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4781029" y="56665"/>
            <a:ext cx="76208" cy="52898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</a:endParaRPr>
          </a:p>
        </p:txBody>
      </p:sp>
      <p:sp>
        <p:nvSpPr>
          <p:cNvPr id="66" name="CT_Header"/>
          <p:cNvSpPr txBox="1"/>
          <p:nvPr/>
        </p:nvSpPr>
        <p:spPr>
          <a:xfrm>
            <a:off x="238125" y="268392"/>
            <a:ext cx="454290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</a:rPr>
              <a:t>Comparison Points Vs &lt;Measure&gt;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38125" y="11157"/>
            <a:ext cx="24785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Contingency Table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-11168" y="6318547"/>
            <a:ext cx="12203168" cy="539453"/>
          </a:xfrm>
          <a:prstGeom prst="rect">
            <a:avLst/>
          </a:prstGeom>
          <a:solidFill>
            <a:srgbClr val="E51E2B"/>
          </a:solidFill>
          <a:ln w="9525" cap="flat" cmpd="sng" algn="ctr">
            <a:noFill/>
            <a:prstDash val="solid"/>
          </a:ln>
          <a:effectLst/>
        </p:spPr>
        <p:txBody>
          <a:bodyPr lIns="91429" tIns="45718" rIns="91429" bIns="45718" rtlCol="0" anchor="ctr"/>
          <a:lstStyle/>
          <a:p>
            <a:pPr marL="0" marR="0" lvl="0" indent="0" algn="ctr" defTabSz="146286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cs typeface="Arial"/>
            </a:endParaRPr>
          </a:p>
        </p:txBody>
      </p:sp>
      <p:sp>
        <p:nvSpPr>
          <p:cNvPr id="23" name="Footer Placeholder 4"/>
          <p:cNvSpPr txBox="1">
            <a:spLocks/>
          </p:cNvSpPr>
          <p:nvPr/>
        </p:nvSpPr>
        <p:spPr>
          <a:xfrm>
            <a:off x="5501640" y="6482180"/>
            <a:ext cx="1188720" cy="22339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rPr>
              <a:t>Classified - Confidential</a:t>
            </a:r>
          </a:p>
        </p:txBody>
      </p:sp>
      <p:sp>
        <p:nvSpPr>
          <p:cNvPr id="26" name="Slide Number Placeholder 5"/>
          <p:cNvSpPr txBox="1">
            <a:spLocks/>
          </p:cNvSpPr>
          <p:nvPr/>
        </p:nvSpPr>
        <p:spPr>
          <a:xfrm>
            <a:off x="11640616" y="6539848"/>
            <a:ext cx="457200" cy="223392"/>
          </a:xfrm>
          <a:prstGeom prst="rect">
            <a:avLst/>
          </a:prstGeom>
        </p:spPr>
        <p:txBody>
          <a:bodyPr vert="horz" lIns="130622" tIns="65311" rIns="91440" bIns="0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DA1A64-D6F7-42C0-8C10-DEEFBBD022AB}" type="slidenum">
              <a:rPr lang="en-US" smtClean="0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rPr>
              <a:pPr/>
              <a:t>10</a:t>
            </a:fld>
            <a:endParaRPr lang="en-US" dirty="0">
              <a:solidFill>
                <a:srgbClr val="FFFFFF"/>
              </a:solidFill>
              <a:latin typeface="Franklin Gothic Book" panose="020B0503020102020204" pitchFamily="34" charset="0"/>
              <a:cs typeface="Arial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494" y="6405392"/>
            <a:ext cx="1777114" cy="403861"/>
          </a:xfrm>
          <a:prstGeom prst="rect">
            <a:avLst/>
          </a:prstGeom>
        </p:spPr>
      </p:pic>
      <p:sp>
        <p:nvSpPr>
          <p:cNvPr id="31" name="Text Placeholder 6"/>
          <p:cNvSpPr txBox="1">
            <a:spLocks/>
          </p:cNvSpPr>
          <p:nvPr/>
        </p:nvSpPr>
        <p:spPr>
          <a:xfrm>
            <a:off x="7555428" y="6608617"/>
            <a:ext cx="1097280" cy="187325"/>
          </a:xfrm>
          <a:prstGeom prst="rect">
            <a:avLst/>
          </a:prstGeom>
        </p:spPr>
        <p:txBody>
          <a:bodyPr anchor="ctr" anchorCtr="0"/>
          <a:lstStyle>
            <a:lvl1pPr marL="0" indent="0" algn="l" defTabSz="1306220" rtl="0" eaLnBrk="1" latinLnBrk="0" hangingPunct="1">
              <a:spcBef>
                <a:spcPct val="20000"/>
              </a:spcBef>
              <a:buClr>
                <a:srgbClr val="E51E2B"/>
              </a:buClr>
              <a:buFont typeface="Arial" panose="020B0604020202020204" pitchFamily="34" charset="0"/>
              <a:buNone/>
              <a:defRPr sz="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4400" indent="-261938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7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588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3899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rPr>
              <a:t>Significantly Higher</a:t>
            </a:r>
          </a:p>
        </p:txBody>
      </p:sp>
      <p:sp>
        <p:nvSpPr>
          <p:cNvPr id="32" name="Text Placeholder 6"/>
          <p:cNvSpPr txBox="1">
            <a:spLocks/>
          </p:cNvSpPr>
          <p:nvPr/>
        </p:nvSpPr>
        <p:spPr>
          <a:xfrm>
            <a:off x="8728247" y="6608617"/>
            <a:ext cx="1097280" cy="187325"/>
          </a:xfrm>
          <a:prstGeom prst="rect">
            <a:avLst/>
          </a:prstGeom>
        </p:spPr>
        <p:txBody>
          <a:bodyPr anchor="ctr" anchorCtr="0"/>
          <a:lstStyle>
            <a:lvl1pPr marL="0" indent="0" algn="l" defTabSz="1306220" rtl="0" eaLnBrk="1" latinLnBrk="0" hangingPunct="1">
              <a:spcBef>
                <a:spcPct val="20000"/>
              </a:spcBef>
              <a:buClr>
                <a:srgbClr val="E51E2B"/>
              </a:buClr>
              <a:buFont typeface="Arial" panose="020B0604020202020204" pitchFamily="34" charset="0"/>
              <a:buNone/>
              <a:defRPr sz="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4400" indent="-261938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7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588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3899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rPr>
              <a:t>Significantly Lower</a:t>
            </a:r>
          </a:p>
        </p:txBody>
      </p:sp>
      <p:sp>
        <p:nvSpPr>
          <p:cNvPr id="33" name="Oval 32"/>
          <p:cNvSpPr/>
          <p:nvPr/>
        </p:nvSpPr>
        <p:spPr>
          <a:xfrm>
            <a:off x="7464152" y="6631120"/>
            <a:ext cx="137160" cy="137160"/>
          </a:xfrm>
          <a:prstGeom prst="ellipse">
            <a:avLst/>
          </a:prstGeom>
          <a:solidFill>
            <a:srgbClr val="00B050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cs typeface="Arial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8636807" y="6631120"/>
            <a:ext cx="137160" cy="137160"/>
          </a:xfrm>
          <a:prstGeom prst="ellipse">
            <a:avLst/>
          </a:prstGeom>
          <a:solidFill>
            <a:srgbClr val="E41E2B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cs typeface="Arial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17533" y="6410062"/>
            <a:ext cx="3933825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* Stat tested at 95% CL against Average</a:t>
            </a:r>
          </a:p>
        </p:txBody>
      </p:sp>
      <p:sp>
        <p:nvSpPr>
          <p:cNvPr id="37" name="BottomLineDetails"/>
          <p:cNvSpPr txBox="1"/>
          <p:nvPr/>
        </p:nvSpPr>
        <p:spPr>
          <a:xfrm>
            <a:off x="1322387" y="6338730"/>
            <a:ext cx="4195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chemeClr val="bg1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Source: Guest 360 - Time Period: &lt;&gt;; Base: &lt;&gt;; Filters: &lt;&gt;</a:t>
            </a:r>
            <a:endParaRPr lang="en-US" sz="1000" dirty="0">
              <a:solidFill>
                <a:schemeClr val="bg1"/>
              </a:solidFill>
              <a:latin typeface="Franklin Gothic Book" panose="020B05030201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740" y="3437"/>
            <a:ext cx="146514" cy="6858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481" y="17292"/>
            <a:ext cx="146514" cy="6858000"/>
          </a:xfrm>
          <a:prstGeom prst="rect">
            <a:avLst/>
          </a:prstGeom>
        </p:spPr>
      </p:pic>
      <p:graphicFrame>
        <p:nvGraphicFramePr>
          <p:cNvPr id="42" name="TableContingency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269340"/>
              </p:ext>
            </p:extLst>
          </p:nvPr>
        </p:nvGraphicFramePr>
        <p:xfrm>
          <a:off x="110565" y="699850"/>
          <a:ext cx="11987251" cy="45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692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8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867264532"/>
                    </a:ext>
                  </a:extLst>
                </a:gridCol>
                <a:gridCol w="207818">
                  <a:extLst>
                    <a:ext uri="{9D8B030D-6E8A-4147-A177-3AD203B41FA5}">
                      <a16:colId xmlns:a16="http://schemas.microsoft.com/office/drawing/2014/main" val="13053022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819">
                  <a:extLst>
                    <a:ext uri="{9D8B030D-6E8A-4147-A177-3AD203B41FA5}">
                      <a16:colId xmlns:a16="http://schemas.microsoft.com/office/drawing/2014/main" val="1944556540"/>
                    </a:ext>
                  </a:extLst>
                </a:gridCol>
                <a:gridCol w="1898072">
                  <a:extLst>
                    <a:ext uri="{9D8B030D-6E8A-4147-A177-3AD203B41FA5}">
                      <a16:colId xmlns:a16="http://schemas.microsoft.com/office/drawing/2014/main" val="2099196659"/>
                    </a:ext>
                  </a:extLst>
                </a:gridCol>
                <a:gridCol w="207818">
                  <a:extLst>
                    <a:ext uri="{9D8B030D-6E8A-4147-A177-3AD203B41FA5}">
                      <a16:colId xmlns:a16="http://schemas.microsoft.com/office/drawing/2014/main" val="2571703430"/>
                    </a:ext>
                  </a:extLst>
                </a:gridCol>
                <a:gridCol w="17484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fontAlgn="b"/>
                      <a:endParaRPr lang="en-US" sz="1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dist="38100" dir="5400000" sx="103000" sy="103000" algn="t" rotWithShape="0">
                            <a:schemeClr val="bg1">
                              <a:lumMod val="95000"/>
                            </a:schemeClr>
                          </a:outerShdw>
                        </a:effectLst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dist="38100" dir="5400000" sx="103000" sy="103000" algn="t" rotWithShape="0">
                              <a:schemeClr val="bg1">
                                <a:lumMod val="95000"/>
                              </a:schemeClr>
                            </a:outerShdw>
                          </a:effectLst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AVERAGE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1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dist="38100" dir="5400000" sx="103000" sy="103000" algn="t" rotWithShape="0">
                            <a:schemeClr val="bg1">
                              <a:lumMod val="95000"/>
                            </a:schemeClr>
                          </a:outerShdw>
                        </a:effectLst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dist="38100" dir="5400000" sx="103000" sy="103000" algn="t" rotWithShape="0">
                              <a:schemeClr val="bg1">
                                <a:lumMod val="95000"/>
                              </a:schemeClr>
                            </a:outerShdw>
                          </a:effectLst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7-ELEVEN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1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dist="38100" dir="5400000" sx="103000" sy="103000" algn="t" rotWithShape="0">
                            <a:schemeClr val="bg1">
                              <a:lumMod val="95000"/>
                            </a:schemeClr>
                          </a:outerShdw>
                        </a:effectLst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dist="38100" dir="5400000" sx="103000" sy="103000" algn="t" rotWithShape="0">
                              <a:schemeClr val="bg1">
                                <a:lumMod val="95000"/>
                              </a:schemeClr>
                            </a:outerShdw>
                          </a:effectLst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CASEY`S GENERAL STORE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1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dist="38100" dir="5400000" sx="103000" sy="103000" algn="t" rotWithShape="0">
                            <a:schemeClr val="bg1">
                              <a:lumMod val="95000"/>
                            </a:schemeClr>
                          </a:outerShdw>
                        </a:effectLst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dist="38100" dir="5400000" sx="103000" sy="103000" algn="t" rotWithShape="0">
                              <a:schemeClr val="bg1">
                                <a:lumMod val="95000"/>
                              </a:schemeClr>
                            </a:outerShdw>
                          </a:effectLst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BURGER KING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1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200">
                <a:tc>
                  <a:txBody>
                    <a:bodyPr/>
                    <a:lstStyle/>
                    <a:p>
                      <a:pPr marL="174625" lvl="1" indent="0" algn="l" fontAlgn="b"/>
                      <a:r>
                        <a:rPr lang="en-IN" sz="800" u="none" strike="noStrike" dirty="0"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I read products labels regularly</a:t>
                      </a:r>
                      <a:endParaRPr lang="en-IN" sz="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7072" marT="707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9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7072" marT="707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74%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3.8%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2.1%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2.1%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3" name="Picture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237" y="17292"/>
            <a:ext cx="146514" cy="68580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322" y="3437"/>
            <a:ext cx="146514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F189FEB-2C13-47BA-9308-C7AF3B5C4A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64" y="6308438"/>
            <a:ext cx="501489" cy="57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34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0" y="56665"/>
            <a:ext cx="4781029" cy="528982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736" y="13775"/>
            <a:ext cx="12192736" cy="511"/>
            <a:chOff x="-791" y="13775"/>
            <a:chExt cx="13105609" cy="51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5524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2758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-791" y="13775"/>
              <a:ext cx="3276600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828218" y="14286"/>
              <a:ext cx="3276600" cy="0"/>
            </a:xfrm>
            <a:prstGeom prst="line">
              <a:avLst/>
            </a:prstGeom>
            <a:ln w="57150">
              <a:solidFill>
                <a:srgbClr val="CC06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81023"/>
            <a:ext cx="12268200" cy="230029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4781029" y="56665"/>
            <a:ext cx="76208" cy="52898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</a:endParaRPr>
          </a:p>
        </p:txBody>
      </p:sp>
      <p:sp>
        <p:nvSpPr>
          <p:cNvPr id="66" name="CT_Header"/>
          <p:cNvSpPr txBox="1"/>
          <p:nvPr/>
        </p:nvSpPr>
        <p:spPr>
          <a:xfrm>
            <a:off x="238125" y="268392"/>
            <a:ext cx="454290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</a:rPr>
              <a:t>Comparison Points Vs &lt;Measure&gt;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38125" y="11157"/>
            <a:ext cx="24785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Contingency Table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-11168" y="6318547"/>
            <a:ext cx="12203168" cy="539453"/>
          </a:xfrm>
          <a:prstGeom prst="rect">
            <a:avLst/>
          </a:prstGeom>
          <a:solidFill>
            <a:srgbClr val="E51E2B"/>
          </a:solidFill>
          <a:ln w="9525" cap="flat" cmpd="sng" algn="ctr">
            <a:noFill/>
            <a:prstDash val="solid"/>
          </a:ln>
          <a:effectLst/>
        </p:spPr>
        <p:txBody>
          <a:bodyPr lIns="91429" tIns="45718" rIns="91429" bIns="45718" rtlCol="0" anchor="ctr"/>
          <a:lstStyle/>
          <a:p>
            <a:pPr marL="0" marR="0" lvl="0" indent="0" algn="ctr" defTabSz="146286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cs typeface="Arial"/>
            </a:endParaRPr>
          </a:p>
        </p:txBody>
      </p:sp>
      <p:sp>
        <p:nvSpPr>
          <p:cNvPr id="23" name="Footer Placeholder 4"/>
          <p:cNvSpPr txBox="1">
            <a:spLocks/>
          </p:cNvSpPr>
          <p:nvPr/>
        </p:nvSpPr>
        <p:spPr>
          <a:xfrm>
            <a:off x="5501640" y="6482180"/>
            <a:ext cx="1188720" cy="22339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rPr>
              <a:t>Classified - Confidential</a:t>
            </a:r>
          </a:p>
        </p:txBody>
      </p:sp>
      <p:sp>
        <p:nvSpPr>
          <p:cNvPr id="26" name="Slide Number Placeholder 5"/>
          <p:cNvSpPr txBox="1">
            <a:spLocks/>
          </p:cNvSpPr>
          <p:nvPr/>
        </p:nvSpPr>
        <p:spPr>
          <a:xfrm>
            <a:off x="11640616" y="6539848"/>
            <a:ext cx="457200" cy="223392"/>
          </a:xfrm>
          <a:prstGeom prst="rect">
            <a:avLst/>
          </a:prstGeom>
        </p:spPr>
        <p:txBody>
          <a:bodyPr vert="horz" lIns="130622" tIns="65311" rIns="91440" bIns="0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DA1A64-D6F7-42C0-8C10-DEEFBBD022AB}" type="slidenum">
              <a:rPr lang="en-US" smtClean="0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rPr>
              <a:pPr/>
              <a:t>11</a:t>
            </a:fld>
            <a:endParaRPr lang="en-US" dirty="0">
              <a:solidFill>
                <a:srgbClr val="FFFFFF"/>
              </a:solidFill>
              <a:latin typeface="Franklin Gothic Book" panose="020B0503020102020204" pitchFamily="34" charset="0"/>
              <a:cs typeface="Arial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494" y="6405392"/>
            <a:ext cx="1777114" cy="403861"/>
          </a:xfrm>
          <a:prstGeom prst="rect">
            <a:avLst/>
          </a:prstGeom>
        </p:spPr>
      </p:pic>
      <p:sp>
        <p:nvSpPr>
          <p:cNvPr id="31" name="Text Placeholder 6"/>
          <p:cNvSpPr txBox="1">
            <a:spLocks/>
          </p:cNvSpPr>
          <p:nvPr/>
        </p:nvSpPr>
        <p:spPr>
          <a:xfrm>
            <a:off x="7555428" y="6608617"/>
            <a:ext cx="1097280" cy="187325"/>
          </a:xfrm>
          <a:prstGeom prst="rect">
            <a:avLst/>
          </a:prstGeom>
        </p:spPr>
        <p:txBody>
          <a:bodyPr anchor="ctr" anchorCtr="0"/>
          <a:lstStyle>
            <a:lvl1pPr marL="0" indent="0" algn="l" defTabSz="1306220" rtl="0" eaLnBrk="1" latinLnBrk="0" hangingPunct="1">
              <a:spcBef>
                <a:spcPct val="20000"/>
              </a:spcBef>
              <a:buClr>
                <a:srgbClr val="E51E2B"/>
              </a:buClr>
              <a:buFont typeface="Arial" panose="020B0604020202020204" pitchFamily="34" charset="0"/>
              <a:buNone/>
              <a:defRPr sz="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4400" indent="-261938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7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588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3899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rPr>
              <a:t>Significantly Higher</a:t>
            </a:r>
          </a:p>
        </p:txBody>
      </p:sp>
      <p:sp>
        <p:nvSpPr>
          <p:cNvPr id="32" name="Text Placeholder 6"/>
          <p:cNvSpPr txBox="1">
            <a:spLocks/>
          </p:cNvSpPr>
          <p:nvPr/>
        </p:nvSpPr>
        <p:spPr>
          <a:xfrm>
            <a:off x="8728247" y="6608617"/>
            <a:ext cx="1097280" cy="187325"/>
          </a:xfrm>
          <a:prstGeom prst="rect">
            <a:avLst/>
          </a:prstGeom>
        </p:spPr>
        <p:txBody>
          <a:bodyPr anchor="ctr" anchorCtr="0"/>
          <a:lstStyle>
            <a:lvl1pPr marL="0" indent="0" algn="l" defTabSz="1306220" rtl="0" eaLnBrk="1" latinLnBrk="0" hangingPunct="1">
              <a:spcBef>
                <a:spcPct val="20000"/>
              </a:spcBef>
              <a:buClr>
                <a:srgbClr val="E51E2B"/>
              </a:buClr>
              <a:buFont typeface="Arial" panose="020B0604020202020204" pitchFamily="34" charset="0"/>
              <a:buNone/>
              <a:defRPr sz="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4400" indent="-261938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7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588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3899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rPr>
              <a:t>Significantly Lower</a:t>
            </a:r>
          </a:p>
        </p:txBody>
      </p:sp>
      <p:sp>
        <p:nvSpPr>
          <p:cNvPr id="33" name="Oval 32"/>
          <p:cNvSpPr/>
          <p:nvPr/>
        </p:nvSpPr>
        <p:spPr>
          <a:xfrm>
            <a:off x="7464152" y="6631120"/>
            <a:ext cx="137160" cy="137160"/>
          </a:xfrm>
          <a:prstGeom prst="ellipse">
            <a:avLst/>
          </a:prstGeom>
          <a:solidFill>
            <a:srgbClr val="00B050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cs typeface="Arial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8636807" y="6631120"/>
            <a:ext cx="137160" cy="137160"/>
          </a:xfrm>
          <a:prstGeom prst="ellipse">
            <a:avLst/>
          </a:prstGeom>
          <a:solidFill>
            <a:srgbClr val="E41E2B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cs typeface="Arial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17533" y="6410062"/>
            <a:ext cx="3933825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* Stat tested at 95% CL against Average</a:t>
            </a:r>
          </a:p>
        </p:txBody>
      </p:sp>
      <p:sp>
        <p:nvSpPr>
          <p:cNvPr id="37" name="BottomLineDetails"/>
          <p:cNvSpPr txBox="1"/>
          <p:nvPr/>
        </p:nvSpPr>
        <p:spPr>
          <a:xfrm>
            <a:off x="1322387" y="6338730"/>
            <a:ext cx="40411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chemeClr val="bg1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Source: Guest 360 - Time Period: &lt;&gt;; Base: &lt;&gt;; Filters: &lt;&gt;</a:t>
            </a:r>
            <a:endParaRPr lang="en-US" sz="1000" dirty="0">
              <a:solidFill>
                <a:schemeClr val="bg1"/>
              </a:solidFill>
              <a:latin typeface="Franklin Gothic Book" panose="020B05030201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997" y="-21451"/>
            <a:ext cx="146514" cy="6858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734" y="-15031"/>
            <a:ext cx="146514" cy="6858000"/>
          </a:xfrm>
          <a:prstGeom prst="rect">
            <a:avLst/>
          </a:prstGeom>
        </p:spPr>
      </p:pic>
      <p:graphicFrame>
        <p:nvGraphicFramePr>
          <p:cNvPr id="42" name="TableContingency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227862"/>
              </p:ext>
            </p:extLst>
          </p:nvPr>
        </p:nvGraphicFramePr>
        <p:xfrm>
          <a:off x="110565" y="699850"/>
          <a:ext cx="11987253" cy="45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93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4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149">
                  <a:extLst>
                    <a:ext uri="{9D8B030D-6E8A-4147-A177-3AD203B41FA5}">
                      <a16:colId xmlns:a16="http://schemas.microsoft.com/office/drawing/2014/main" val="867264532"/>
                    </a:ext>
                  </a:extLst>
                </a:gridCol>
                <a:gridCol w="95534">
                  <a:extLst>
                    <a:ext uri="{9D8B030D-6E8A-4147-A177-3AD203B41FA5}">
                      <a16:colId xmlns:a16="http://schemas.microsoft.com/office/drawing/2014/main" val="1305302251"/>
                    </a:ext>
                  </a:extLst>
                </a:gridCol>
                <a:gridCol w="15558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887">
                  <a:extLst>
                    <a:ext uri="{9D8B030D-6E8A-4147-A177-3AD203B41FA5}">
                      <a16:colId xmlns:a16="http://schemas.microsoft.com/office/drawing/2014/main" val="1944556540"/>
                    </a:ext>
                  </a:extLst>
                </a:gridCol>
                <a:gridCol w="1719618">
                  <a:extLst>
                    <a:ext uri="{9D8B030D-6E8A-4147-A177-3AD203B41FA5}">
                      <a16:colId xmlns:a16="http://schemas.microsoft.com/office/drawing/2014/main" val="2099196659"/>
                    </a:ext>
                  </a:extLst>
                </a:gridCol>
                <a:gridCol w="163773">
                  <a:extLst>
                    <a:ext uri="{9D8B030D-6E8A-4147-A177-3AD203B41FA5}">
                      <a16:colId xmlns:a16="http://schemas.microsoft.com/office/drawing/2014/main" val="2571703430"/>
                    </a:ext>
                  </a:extLst>
                </a:gridCol>
                <a:gridCol w="16650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47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65728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fontAlgn="b"/>
                      <a:endParaRPr lang="en-US" sz="1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dist="38100" dir="5400000" sx="103000" sy="103000" algn="t" rotWithShape="0">
                            <a:schemeClr val="bg1">
                              <a:lumMod val="95000"/>
                            </a:schemeClr>
                          </a:outerShdw>
                        </a:effectLst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dist="38100" dir="5400000" sx="103000" sy="103000" algn="t" rotWithShape="0">
                              <a:schemeClr val="bg1">
                                <a:lumMod val="95000"/>
                              </a:schemeClr>
                            </a:outerShdw>
                          </a:effectLst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AVERAGE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1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dist="38100" dir="5400000" sx="103000" sy="103000" algn="t" rotWithShape="0">
                            <a:schemeClr val="bg1">
                              <a:lumMod val="95000"/>
                            </a:schemeClr>
                          </a:outerShdw>
                        </a:effectLst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dist="38100" dir="5400000" sx="103000" sy="103000" algn="t" rotWithShape="0">
                              <a:schemeClr val="bg1">
                                <a:lumMod val="95000"/>
                              </a:schemeClr>
                            </a:outerShdw>
                          </a:effectLst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7-ELEVEN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1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dist="38100" dir="5400000" sx="103000" sy="103000" algn="t" rotWithShape="0">
                            <a:schemeClr val="bg1">
                              <a:lumMod val="95000"/>
                            </a:schemeClr>
                          </a:outerShdw>
                        </a:effectLst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dist="38100" dir="5400000" sx="103000" sy="103000" algn="t" rotWithShape="0">
                              <a:schemeClr val="bg1">
                                <a:lumMod val="95000"/>
                              </a:schemeClr>
                            </a:outerShdw>
                          </a:effectLst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CASEY`S GENERAL STORE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1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dist="38100" dir="5400000" sx="103000" sy="103000" algn="t" rotWithShape="0">
                            <a:schemeClr val="bg1">
                              <a:lumMod val="95000"/>
                            </a:schemeClr>
                          </a:outerShdw>
                        </a:effectLst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dist="38100" dir="5400000" sx="103000" sy="103000" algn="t" rotWithShape="0">
                              <a:schemeClr val="bg1">
                                <a:lumMod val="95000"/>
                              </a:schemeClr>
                            </a:outerShdw>
                          </a:effectLst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BURGER KING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dist="38100" dir="5400000" sx="103000" sy="103000" algn="t" rotWithShape="0">
                            <a:schemeClr val="bg1">
                              <a:lumMod val="95000"/>
                            </a:schemeClr>
                          </a:outerShdw>
                        </a:effectLst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dist="38100" dir="5400000" sx="103000" sy="103000" algn="t" rotWithShape="0">
                              <a:schemeClr val="bg1">
                                <a:lumMod val="95000"/>
                              </a:schemeClr>
                            </a:outerShdw>
                          </a:effectLst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BURGER KING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1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200">
                <a:tc>
                  <a:txBody>
                    <a:bodyPr/>
                    <a:lstStyle/>
                    <a:p>
                      <a:pPr marL="174625" lvl="1" indent="0" algn="l" fontAlgn="b"/>
                      <a:r>
                        <a:rPr lang="en-IN" sz="800" u="none" strike="noStrike" dirty="0"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I read products labels regularly</a:t>
                      </a:r>
                      <a:endParaRPr lang="en-IN" sz="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7072" marT="707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9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7072" marT="707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74%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3.8%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2.1%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2.1%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2.1%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3" name="Picture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828" y="27934"/>
            <a:ext cx="146514" cy="68580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141" y="155837"/>
            <a:ext cx="146514" cy="6858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074" y="155837"/>
            <a:ext cx="146514" cy="6858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F189FEB-2C13-47BA-9308-C7AF3B5C4A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64" y="6308438"/>
            <a:ext cx="501489" cy="57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26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0" y="56665"/>
            <a:ext cx="4781029" cy="528982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736" y="13775"/>
            <a:ext cx="12192736" cy="511"/>
            <a:chOff x="-791" y="13775"/>
            <a:chExt cx="13105609" cy="51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5524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2758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-791" y="13775"/>
              <a:ext cx="3276600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828218" y="14286"/>
              <a:ext cx="3276600" cy="0"/>
            </a:xfrm>
            <a:prstGeom prst="line">
              <a:avLst/>
            </a:prstGeom>
            <a:ln w="57150">
              <a:solidFill>
                <a:srgbClr val="CC06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81023"/>
            <a:ext cx="12268200" cy="230029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4781029" y="56665"/>
            <a:ext cx="76208" cy="52898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</a:endParaRPr>
          </a:p>
        </p:txBody>
      </p:sp>
      <p:sp>
        <p:nvSpPr>
          <p:cNvPr id="66" name="CT_Header"/>
          <p:cNvSpPr txBox="1"/>
          <p:nvPr/>
        </p:nvSpPr>
        <p:spPr>
          <a:xfrm>
            <a:off x="238125" y="268392"/>
            <a:ext cx="454290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</a:rPr>
              <a:t>Comparison Points Vs &lt;Measure&gt;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38125" y="11157"/>
            <a:ext cx="24785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Contingency Table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-11168" y="6318547"/>
            <a:ext cx="12203168" cy="539453"/>
          </a:xfrm>
          <a:prstGeom prst="rect">
            <a:avLst/>
          </a:prstGeom>
          <a:solidFill>
            <a:srgbClr val="E51E2B"/>
          </a:solidFill>
          <a:ln w="9525" cap="flat" cmpd="sng" algn="ctr">
            <a:noFill/>
            <a:prstDash val="solid"/>
          </a:ln>
          <a:effectLst/>
        </p:spPr>
        <p:txBody>
          <a:bodyPr lIns="91429" tIns="45718" rIns="91429" bIns="45718" rtlCol="0" anchor="ctr"/>
          <a:lstStyle/>
          <a:p>
            <a:pPr marL="0" marR="0" lvl="0" indent="0" algn="ctr" defTabSz="146286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cs typeface="Arial"/>
            </a:endParaRPr>
          </a:p>
        </p:txBody>
      </p:sp>
      <p:sp>
        <p:nvSpPr>
          <p:cNvPr id="23" name="Footer Placeholder 4"/>
          <p:cNvSpPr txBox="1">
            <a:spLocks/>
          </p:cNvSpPr>
          <p:nvPr/>
        </p:nvSpPr>
        <p:spPr>
          <a:xfrm>
            <a:off x="5501640" y="6482180"/>
            <a:ext cx="1188720" cy="22339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rPr>
              <a:t>Classified - Confidential</a:t>
            </a:r>
          </a:p>
        </p:txBody>
      </p:sp>
      <p:sp>
        <p:nvSpPr>
          <p:cNvPr id="26" name="Slide Number Placeholder 5"/>
          <p:cNvSpPr txBox="1">
            <a:spLocks/>
          </p:cNvSpPr>
          <p:nvPr/>
        </p:nvSpPr>
        <p:spPr>
          <a:xfrm>
            <a:off x="11640616" y="6539848"/>
            <a:ext cx="457200" cy="223392"/>
          </a:xfrm>
          <a:prstGeom prst="rect">
            <a:avLst/>
          </a:prstGeom>
        </p:spPr>
        <p:txBody>
          <a:bodyPr vert="horz" lIns="130622" tIns="65311" rIns="91440" bIns="0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DA1A64-D6F7-42C0-8C10-DEEFBBD022AB}" type="slidenum">
              <a:rPr lang="en-US" smtClean="0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rPr>
              <a:pPr/>
              <a:t>12</a:t>
            </a:fld>
            <a:endParaRPr lang="en-US" dirty="0">
              <a:solidFill>
                <a:srgbClr val="FFFFFF"/>
              </a:solidFill>
              <a:latin typeface="Franklin Gothic Book" panose="020B0503020102020204" pitchFamily="34" charset="0"/>
              <a:cs typeface="Arial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494" y="6405392"/>
            <a:ext cx="1777114" cy="403861"/>
          </a:xfrm>
          <a:prstGeom prst="rect">
            <a:avLst/>
          </a:prstGeom>
        </p:spPr>
      </p:pic>
      <p:sp>
        <p:nvSpPr>
          <p:cNvPr id="31" name="Text Placeholder 6"/>
          <p:cNvSpPr txBox="1">
            <a:spLocks/>
          </p:cNvSpPr>
          <p:nvPr/>
        </p:nvSpPr>
        <p:spPr>
          <a:xfrm>
            <a:off x="7555428" y="6608617"/>
            <a:ext cx="1097280" cy="187325"/>
          </a:xfrm>
          <a:prstGeom prst="rect">
            <a:avLst/>
          </a:prstGeom>
        </p:spPr>
        <p:txBody>
          <a:bodyPr anchor="ctr" anchorCtr="0"/>
          <a:lstStyle>
            <a:lvl1pPr marL="0" indent="0" algn="l" defTabSz="1306220" rtl="0" eaLnBrk="1" latinLnBrk="0" hangingPunct="1">
              <a:spcBef>
                <a:spcPct val="20000"/>
              </a:spcBef>
              <a:buClr>
                <a:srgbClr val="E51E2B"/>
              </a:buClr>
              <a:buFont typeface="Arial" panose="020B0604020202020204" pitchFamily="34" charset="0"/>
              <a:buNone/>
              <a:defRPr sz="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4400" indent="-261938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7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588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3899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rPr>
              <a:t>Significantly Higher</a:t>
            </a:r>
          </a:p>
        </p:txBody>
      </p:sp>
      <p:sp>
        <p:nvSpPr>
          <p:cNvPr id="32" name="Text Placeholder 6"/>
          <p:cNvSpPr txBox="1">
            <a:spLocks/>
          </p:cNvSpPr>
          <p:nvPr/>
        </p:nvSpPr>
        <p:spPr>
          <a:xfrm>
            <a:off x="8728247" y="6608617"/>
            <a:ext cx="1097280" cy="187325"/>
          </a:xfrm>
          <a:prstGeom prst="rect">
            <a:avLst/>
          </a:prstGeom>
        </p:spPr>
        <p:txBody>
          <a:bodyPr anchor="ctr" anchorCtr="0"/>
          <a:lstStyle>
            <a:lvl1pPr marL="0" indent="0" algn="l" defTabSz="1306220" rtl="0" eaLnBrk="1" latinLnBrk="0" hangingPunct="1">
              <a:spcBef>
                <a:spcPct val="20000"/>
              </a:spcBef>
              <a:buClr>
                <a:srgbClr val="E51E2B"/>
              </a:buClr>
              <a:buFont typeface="Arial" panose="020B0604020202020204" pitchFamily="34" charset="0"/>
              <a:buNone/>
              <a:defRPr sz="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4400" indent="-261938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7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588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3899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rPr>
              <a:t>Significantly Lower</a:t>
            </a:r>
          </a:p>
        </p:txBody>
      </p:sp>
      <p:sp>
        <p:nvSpPr>
          <p:cNvPr id="33" name="Oval 32"/>
          <p:cNvSpPr/>
          <p:nvPr/>
        </p:nvSpPr>
        <p:spPr>
          <a:xfrm>
            <a:off x="7464152" y="6631120"/>
            <a:ext cx="137160" cy="137160"/>
          </a:xfrm>
          <a:prstGeom prst="ellipse">
            <a:avLst/>
          </a:prstGeom>
          <a:solidFill>
            <a:srgbClr val="00B050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cs typeface="Arial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8636807" y="6631120"/>
            <a:ext cx="137160" cy="137160"/>
          </a:xfrm>
          <a:prstGeom prst="ellipse">
            <a:avLst/>
          </a:prstGeom>
          <a:solidFill>
            <a:srgbClr val="E41E2B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cs typeface="Arial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17533" y="6410062"/>
            <a:ext cx="3933825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* Stat tested at 95% CL against Average</a:t>
            </a:r>
          </a:p>
        </p:txBody>
      </p:sp>
      <p:sp>
        <p:nvSpPr>
          <p:cNvPr id="37" name="BottomLineDetails"/>
          <p:cNvSpPr txBox="1"/>
          <p:nvPr/>
        </p:nvSpPr>
        <p:spPr>
          <a:xfrm>
            <a:off x="1322387" y="6338730"/>
            <a:ext cx="41763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chemeClr val="bg1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Source: Guest 360 - Time Period: &lt;&gt;; Base: &lt;&gt;; Filters: &lt;&gt;</a:t>
            </a:r>
            <a:endParaRPr lang="en-US" sz="1000" dirty="0">
              <a:solidFill>
                <a:schemeClr val="bg1"/>
              </a:solidFill>
              <a:latin typeface="Franklin Gothic Book" panose="020B05030201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437" y="-48747"/>
            <a:ext cx="146514" cy="6858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190" y="-15031"/>
            <a:ext cx="146514" cy="6858000"/>
          </a:xfrm>
          <a:prstGeom prst="rect">
            <a:avLst/>
          </a:prstGeom>
        </p:spPr>
      </p:pic>
      <p:graphicFrame>
        <p:nvGraphicFramePr>
          <p:cNvPr id="42" name="TableContingency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954127"/>
              </p:ext>
            </p:extLst>
          </p:nvPr>
        </p:nvGraphicFramePr>
        <p:xfrm>
          <a:off x="110565" y="699850"/>
          <a:ext cx="11987253" cy="45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31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2187">
                  <a:extLst>
                    <a:ext uri="{9D8B030D-6E8A-4147-A177-3AD203B41FA5}">
                      <a16:colId xmlns:a16="http://schemas.microsoft.com/office/drawing/2014/main" val="867264532"/>
                    </a:ext>
                  </a:extLst>
                </a:gridCol>
                <a:gridCol w="126035">
                  <a:extLst>
                    <a:ext uri="{9D8B030D-6E8A-4147-A177-3AD203B41FA5}">
                      <a16:colId xmlns:a16="http://schemas.microsoft.com/office/drawing/2014/main" val="1305302251"/>
                    </a:ext>
                  </a:extLst>
                </a:gridCol>
                <a:gridCol w="15652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239">
                  <a:extLst>
                    <a:ext uri="{9D8B030D-6E8A-4147-A177-3AD203B41FA5}">
                      <a16:colId xmlns:a16="http://schemas.microsoft.com/office/drawing/2014/main" val="1944556540"/>
                    </a:ext>
                  </a:extLst>
                </a:gridCol>
                <a:gridCol w="1719618">
                  <a:extLst>
                    <a:ext uri="{9D8B030D-6E8A-4147-A177-3AD203B41FA5}">
                      <a16:colId xmlns:a16="http://schemas.microsoft.com/office/drawing/2014/main" val="2099196659"/>
                    </a:ext>
                  </a:extLst>
                </a:gridCol>
                <a:gridCol w="136477">
                  <a:extLst>
                    <a:ext uri="{9D8B030D-6E8A-4147-A177-3AD203B41FA5}">
                      <a16:colId xmlns:a16="http://schemas.microsoft.com/office/drawing/2014/main" val="2571703430"/>
                    </a:ext>
                  </a:extLst>
                </a:gridCol>
                <a:gridCol w="15149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18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50125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2282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49350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fontAlgn="b"/>
                      <a:endParaRPr lang="en-US" sz="1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dist="38100" dir="5400000" sx="103000" sy="103000" algn="t" rotWithShape="0">
                            <a:schemeClr val="bg1">
                              <a:lumMod val="95000"/>
                            </a:schemeClr>
                          </a:outerShdw>
                        </a:effectLst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dist="38100" dir="5400000" sx="103000" sy="103000" algn="t" rotWithShape="0">
                              <a:schemeClr val="bg1">
                                <a:lumMod val="95000"/>
                              </a:schemeClr>
                            </a:outerShdw>
                          </a:effectLst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AVERAGE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1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dist="38100" dir="5400000" sx="103000" sy="103000" algn="t" rotWithShape="0">
                            <a:schemeClr val="bg1">
                              <a:lumMod val="95000"/>
                            </a:schemeClr>
                          </a:outerShdw>
                        </a:effectLst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dist="38100" dir="5400000" sx="103000" sy="103000" algn="t" rotWithShape="0">
                              <a:schemeClr val="bg1">
                                <a:lumMod val="95000"/>
                              </a:schemeClr>
                            </a:outerShdw>
                          </a:effectLst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7-ELEVEN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1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dist="38100" dir="5400000" sx="103000" sy="103000" algn="t" rotWithShape="0">
                            <a:schemeClr val="bg1">
                              <a:lumMod val="95000"/>
                            </a:schemeClr>
                          </a:outerShdw>
                        </a:effectLst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dist="38100" dir="5400000" sx="103000" sy="103000" algn="t" rotWithShape="0">
                              <a:schemeClr val="bg1">
                                <a:lumMod val="95000"/>
                              </a:schemeClr>
                            </a:outerShdw>
                          </a:effectLst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CASEY`S GENERAL STORE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1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dist="38100" dir="5400000" sx="103000" sy="103000" algn="t" rotWithShape="0">
                            <a:schemeClr val="bg1">
                              <a:lumMod val="95000"/>
                            </a:schemeClr>
                          </a:outerShdw>
                        </a:effectLst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dist="38100" dir="5400000" sx="103000" sy="103000" algn="t" rotWithShape="0">
                              <a:schemeClr val="bg1">
                                <a:lumMod val="95000"/>
                              </a:schemeClr>
                            </a:outerShdw>
                          </a:effectLst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BURGER KING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dist="38100" dir="5400000" sx="103000" sy="103000" algn="t" rotWithShape="0">
                            <a:schemeClr val="bg1">
                              <a:lumMod val="95000"/>
                            </a:schemeClr>
                          </a:outerShdw>
                        </a:effectLst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dist="38100" dir="5400000" sx="103000" sy="103000" algn="t" rotWithShape="0">
                              <a:schemeClr val="bg1">
                                <a:lumMod val="95000"/>
                              </a:schemeClr>
                            </a:outerShdw>
                          </a:effectLst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BURGER KING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dist="38100" dir="5400000" sx="103000" sy="103000" algn="t" rotWithShape="0">
                            <a:schemeClr val="bg1">
                              <a:lumMod val="95000"/>
                            </a:schemeClr>
                          </a:outerShdw>
                        </a:effectLst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dist="38100" dir="5400000" sx="103000" sy="103000" algn="t" rotWithShape="0">
                              <a:schemeClr val="bg1">
                                <a:lumMod val="95000"/>
                              </a:schemeClr>
                            </a:outerShdw>
                          </a:effectLst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BURGER KING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1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200">
                <a:tc>
                  <a:txBody>
                    <a:bodyPr/>
                    <a:lstStyle/>
                    <a:p>
                      <a:pPr marL="174625" lvl="1" indent="0" algn="l" fontAlgn="b"/>
                      <a:r>
                        <a:rPr lang="en-IN" sz="800" u="none" strike="noStrike" dirty="0"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I read products labels regularly</a:t>
                      </a:r>
                      <a:endParaRPr lang="en-IN" sz="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7072" marT="707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9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7072" marT="707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74%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3.8%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2.1%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2.1%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2.1%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2.1%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3" name="Picture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64" y="3437"/>
            <a:ext cx="146514" cy="68580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637" y="155837"/>
            <a:ext cx="146514" cy="6858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850" y="73949"/>
            <a:ext cx="146514" cy="6858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104" y="155837"/>
            <a:ext cx="146514" cy="6858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189FEB-2C13-47BA-9308-C7AF3B5C4A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64" y="6308438"/>
            <a:ext cx="501489" cy="57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728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0" y="56665"/>
            <a:ext cx="4781029" cy="528982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736" y="13775"/>
            <a:ext cx="12192736" cy="511"/>
            <a:chOff x="-791" y="13775"/>
            <a:chExt cx="13105609" cy="51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5524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2758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-791" y="13775"/>
              <a:ext cx="3276600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828218" y="14286"/>
              <a:ext cx="3276600" cy="0"/>
            </a:xfrm>
            <a:prstGeom prst="line">
              <a:avLst/>
            </a:prstGeom>
            <a:ln w="57150">
              <a:solidFill>
                <a:srgbClr val="CC06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81023"/>
            <a:ext cx="12268200" cy="230029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4781029" y="56665"/>
            <a:ext cx="76208" cy="52898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</a:endParaRPr>
          </a:p>
        </p:txBody>
      </p:sp>
      <p:sp>
        <p:nvSpPr>
          <p:cNvPr id="66" name="CT_Header"/>
          <p:cNvSpPr txBox="1"/>
          <p:nvPr/>
        </p:nvSpPr>
        <p:spPr>
          <a:xfrm>
            <a:off x="238125" y="268392"/>
            <a:ext cx="454290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</a:rPr>
              <a:t>Comparison Points Vs &lt;Measure&gt;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38125" y="11157"/>
            <a:ext cx="24785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Contingency Table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-11168" y="6318547"/>
            <a:ext cx="12203168" cy="539453"/>
          </a:xfrm>
          <a:prstGeom prst="rect">
            <a:avLst/>
          </a:prstGeom>
          <a:solidFill>
            <a:srgbClr val="E51E2B"/>
          </a:solidFill>
          <a:ln w="9525" cap="flat" cmpd="sng" algn="ctr">
            <a:noFill/>
            <a:prstDash val="solid"/>
          </a:ln>
          <a:effectLst/>
        </p:spPr>
        <p:txBody>
          <a:bodyPr lIns="91429" tIns="45718" rIns="91429" bIns="45718" rtlCol="0" anchor="ctr"/>
          <a:lstStyle/>
          <a:p>
            <a:pPr marL="0" marR="0" lvl="0" indent="0" algn="ctr" defTabSz="146286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cs typeface="Arial"/>
            </a:endParaRPr>
          </a:p>
        </p:txBody>
      </p:sp>
      <p:sp>
        <p:nvSpPr>
          <p:cNvPr id="23" name="Footer Placeholder 4"/>
          <p:cNvSpPr txBox="1">
            <a:spLocks/>
          </p:cNvSpPr>
          <p:nvPr/>
        </p:nvSpPr>
        <p:spPr>
          <a:xfrm>
            <a:off x="5501640" y="6482180"/>
            <a:ext cx="1188720" cy="22339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rPr>
              <a:t>Classified - Confidential</a:t>
            </a:r>
          </a:p>
        </p:txBody>
      </p:sp>
      <p:sp>
        <p:nvSpPr>
          <p:cNvPr id="26" name="Slide Number Placeholder 5"/>
          <p:cNvSpPr txBox="1">
            <a:spLocks/>
          </p:cNvSpPr>
          <p:nvPr/>
        </p:nvSpPr>
        <p:spPr>
          <a:xfrm>
            <a:off x="11640616" y="6539848"/>
            <a:ext cx="457200" cy="223392"/>
          </a:xfrm>
          <a:prstGeom prst="rect">
            <a:avLst/>
          </a:prstGeom>
        </p:spPr>
        <p:txBody>
          <a:bodyPr vert="horz" lIns="130622" tIns="65311" rIns="91440" bIns="0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DA1A64-D6F7-42C0-8C10-DEEFBBD022AB}" type="slidenum">
              <a:rPr lang="en-US" smtClean="0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rPr>
              <a:pPr/>
              <a:t>13</a:t>
            </a:fld>
            <a:endParaRPr lang="en-US" dirty="0">
              <a:solidFill>
                <a:srgbClr val="FFFFFF"/>
              </a:solidFill>
              <a:latin typeface="Franklin Gothic Book" panose="020B0503020102020204" pitchFamily="34" charset="0"/>
              <a:cs typeface="Arial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494" y="6405392"/>
            <a:ext cx="1777114" cy="403861"/>
          </a:xfrm>
          <a:prstGeom prst="rect">
            <a:avLst/>
          </a:prstGeom>
        </p:spPr>
      </p:pic>
      <p:sp>
        <p:nvSpPr>
          <p:cNvPr id="31" name="Text Placeholder 6"/>
          <p:cNvSpPr txBox="1">
            <a:spLocks/>
          </p:cNvSpPr>
          <p:nvPr/>
        </p:nvSpPr>
        <p:spPr>
          <a:xfrm>
            <a:off x="7555428" y="6608617"/>
            <a:ext cx="1097280" cy="187325"/>
          </a:xfrm>
          <a:prstGeom prst="rect">
            <a:avLst/>
          </a:prstGeom>
        </p:spPr>
        <p:txBody>
          <a:bodyPr anchor="ctr" anchorCtr="0"/>
          <a:lstStyle>
            <a:lvl1pPr marL="0" indent="0" algn="l" defTabSz="1306220" rtl="0" eaLnBrk="1" latinLnBrk="0" hangingPunct="1">
              <a:spcBef>
                <a:spcPct val="20000"/>
              </a:spcBef>
              <a:buClr>
                <a:srgbClr val="E51E2B"/>
              </a:buClr>
              <a:buFont typeface="Arial" panose="020B0604020202020204" pitchFamily="34" charset="0"/>
              <a:buNone/>
              <a:defRPr sz="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4400" indent="-261938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7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588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3899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rPr>
              <a:t>Significantly Higher</a:t>
            </a:r>
          </a:p>
        </p:txBody>
      </p:sp>
      <p:sp>
        <p:nvSpPr>
          <p:cNvPr id="32" name="Text Placeholder 6"/>
          <p:cNvSpPr txBox="1">
            <a:spLocks/>
          </p:cNvSpPr>
          <p:nvPr/>
        </p:nvSpPr>
        <p:spPr>
          <a:xfrm>
            <a:off x="8728247" y="6608617"/>
            <a:ext cx="1097280" cy="187325"/>
          </a:xfrm>
          <a:prstGeom prst="rect">
            <a:avLst/>
          </a:prstGeom>
        </p:spPr>
        <p:txBody>
          <a:bodyPr anchor="ctr" anchorCtr="0"/>
          <a:lstStyle>
            <a:lvl1pPr marL="0" indent="0" algn="l" defTabSz="1306220" rtl="0" eaLnBrk="1" latinLnBrk="0" hangingPunct="1">
              <a:spcBef>
                <a:spcPct val="20000"/>
              </a:spcBef>
              <a:buClr>
                <a:srgbClr val="E51E2B"/>
              </a:buClr>
              <a:buFont typeface="Arial" panose="020B0604020202020204" pitchFamily="34" charset="0"/>
              <a:buNone/>
              <a:defRPr sz="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4400" indent="-261938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7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588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3899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rPr>
              <a:t>Significantly Lower</a:t>
            </a:r>
          </a:p>
        </p:txBody>
      </p:sp>
      <p:sp>
        <p:nvSpPr>
          <p:cNvPr id="33" name="Oval 32"/>
          <p:cNvSpPr/>
          <p:nvPr/>
        </p:nvSpPr>
        <p:spPr>
          <a:xfrm>
            <a:off x="7464152" y="6631120"/>
            <a:ext cx="137160" cy="137160"/>
          </a:xfrm>
          <a:prstGeom prst="ellipse">
            <a:avLst/>
          </a:prstGeom>
          <a:solidFill>
            <a:srgbClr val="00B050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cs typeface="Arial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8636807" y="6631120"/>
            <a:ext cx="137160" cy="137160"/>
          </a:xfrm>
          <a:prstGeom prst="ellipse">
            <a:avLst/>
          </a:prstGeom>
          <a:solidFill>
            <a:srgbClr val="E41E2B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cs typeface="Arial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17533" y="6410062"/>
            <a:ext cx="3933825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* Stat tested at 95% CL against Average</a:t>
            </a:r>
          </a:p>
        </p:txBody>
      </p:sp>
      <p:sp>
        <p:nvSpPr>
          <p:cNvPr id="37" name="BottomLineDetails"/>
          <p:cNvSpPr txBox="1"/>
          <p:nvPr/>
        </p:nvSpPr>
        <p:spPr>
          <a:xfrm>
            <a:off x="1322387" y="6338730"/>
            <a:ext cx="41792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chemeClr val="bg1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Source: Guest 360 - Time Period: &lt;&gt;; Base: &lt;&gt;; Filters: &lt;&gt;</a:t>
            </a:r>
            <a:endParaRPr lang="en-US" sz="1000" dirty="0">
              <a:solidFill>
                <a:schemeClr val="bg1"/>
              </a:solidFill>
              <a:latin typeface="Franklin Gothic Book" panose="020B05030201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406" y="43017"/>
            <a:ext cx="146514" cy="6858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008" y="-11708"/>
            <a:ext cx="146514" cy="6858000"/>
          </a:xfrm>
          <a:prstGeom prst="rect">
            <a:avLst/>
          </a:prstGeom>
        </p:spPr>
      </p:pic>
      <p:graphicFrame>
        <p:nvGraphicFramePr>
          <p:cNvPr id="42" name="TableContingency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139321"/>
              </p:ext>
            </p:extLst>
          </p:nvPr>
        </p:nvGraphicFramePr>
        <p:xfrm>
          <a:off x="110565" y="699850"/>
          <a:ext cx="11990830" cy="45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37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4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3331">
                  <a:extLst>
                    <a:ext uri="{9D8B030D-6E8A-4147-A177-3AD203B41FA5}">
                      <a16:colId xmlns:a16="http://schemas.microsoft.com/office/drawing/2014/main" val="867264532"/>
                    </a:ext>
                  </a:extLst>
                </a:gridCol>
                <a:gridCol w="81887">
                  <a:extLst>
                    <a:ext uri="{9D8B030D-6E8A-4147-A177-3AD203B41FA5}">
                      <a16:colId xmlns:a16="http://schemas.microsoft.com/office/drawing/2014/main" val="1305302251"/>
                    </a:ext>
                  </a:extLst>
                </a:gridCol>
                <a:gridCol w="1405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535">
                  <a:extLst>
                    <a:ext uri="{9D8B030D-6E8A-4147-A177-3AD203B41FA5}">
                      <a16:colId xmlns:a16="http://schemas.microsoft.com/office/drawing/2014/main" val="1944556540"/>
                    </a:ext>
                  </a:extLst>
                </a:gridCol>
                <a:gridCol w="1514901">
                  <a:extLst>
                    <a:ext uri="{9D8B030D-6E8A-4147-A177-3AD203B41FA5}">
                      <a16:colId xmlns:a16="http://schemas.microsoft.com/office/drawing/2014/main" val="2099196659"/>
                    </a:ext>
                  </a:extLst>
                </a:gridCol>
                <a:gridCol w="95535">
                  <a:extLst>
                    <a:ext uri="{9D8B030D-6E8A-4147-A177-3AD203B41FA5}">
                      <a16:colId xmlns:a16="http://schemas.microsoft.com/office/drawing/2014/main" val="2571703430"/>
                    </a:ext>
                  </a:extLst>
                </a:gridCol>
                <a:gridCol w="1241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83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24194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918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3101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0918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19683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fontAlgn="b"/>
                      <a:endParaRPr lang="en-US" sz="1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dist="38100" dir="5400000" sx="103000" sy="103000" algn="t" rotWithShape="0">
                            <a:schemeClr val="bg1">
                              <a:lumMod val="95000"/>
                            </a:schemeClr>
                          </a:outerShdw>
                        </a:effectLst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dist="38100" dir="5400000" sx="103000" sy="103000" algn="t" rotWithShape="0">
                              <a:schemeClr val="bg1">
                                <a:lumMod val="95000"/>
                              </a:schemeClr>
                            </a:outerShdw>
                          </a:effectLst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AVERAGE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1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dist="38100" dir="5400000" sx="103000" sy="103000" algn="t" rotWithShape="0">
                            <a:schemeClr val="bg1">
                              <a:lumMod val="95000"/>
                            </a:schemeClr>
                          </a:outerShdw>
                        </a:effectLst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dist="38100" dir="5400000" sx="103000" sy="103000" algn="t" rotWithShape="0">
                              <a:schemeClr val="bg1">
                                <a:lumMod val="95000"/>
                              </a:schemeClr>
                            </a:outerShdw>
                          </a:effectLst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7-ELEVEN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1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dist="38100" dir="5400000" sx="103000" sy="103000" algn="t" rotWithShape="0">
                            <a:schemeClr val="bg1">
                              <a:lumMod val="95000"/>
                            </a:schemeClr>
                          </a:outerShdw>
                        </a:effectLst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dist="38100" dir="5400000" sx="103000" sy="103000" algn="t" rotWithShape="0">
                              <a:schemeClr val="bg1">
                                <a:lumMod val="95000"/>
                              </a:schemeClr>
                            </a:outerShdw>
                          </a:effectLst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CASEY`S GENERAL STORE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1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dist="38100" dir="5400000" sx="103000" sy="103000" algn="t" rotWithShape="0">
                            <a:schemeClr val="bg1">
                              <a:lumMod val="95000"/>
                            </a:schemeClr>
                          </a:outerShdw>
                        </a:effectLst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dist="38100" dir="5400000" sx="103000" sy="103000" algn="t" rotWithShape="0">
                              <a:schemeClr val="bg1">
                                <a:lumMod val="95000"/>
                              </a:schemeClr>
                            </a:outerShdw>
                          </a:effectLst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BURGER KING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dist="38100" dir="5400000" sx="103000" sy="103000" algn="t" rotWithShape="0">
                            <a:schemeClr val="bg1">
                              <a:lumMod val="95000"/>
                            </a:schemeClr>
                          </a:outerShdw>
                        </a:effectLst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dist="38100" dir="5400000" sx="103000" sy="103000" algn="t" rotWithShape="0">
                              <a:schemeClr val="bg1">
                                <a:lumMod val="95000"/>
                              </a:schemeClr>
                            </a:outerShdw>
                          </a:effectLst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BURGER KING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dist="38100" dir="5400000" sx="103000" sy="103000" algn="t" rotWithShape="0">
                            <a:schemeClr val="bg1">
                              <a:lumMod val="95000"/>
                            </a:schemeClr>
                          </a:outerShdw>
                        </a:effectLst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dist="38100" dir="5400000" sx="103000" sy="103000" algn="t" rotWithShape="0">
                              <a:schemeClr val="bg1">
                                <a:lumMod val="95000"/>
                              </a:schemeClr>
                            </a:outerShdw>
                          </a:effectLst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BURGER KING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dist="38100" dir="5400000" sx="103000" sy="103000" algn="t" rotWithShape="0">
                            <a:schemeClr val="bg1">
                              <a:lumMod val="95000"/>
                            </a:schemeClr>
                          </a:outerShdw>
                        </a:effectLst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dist="38100" dir="5400000" sx="103000" sy="103000" algn="t" rotWithShape="0">
                              <a:schemeClr val="bg1">
                                <a:lumMod val="95000"/>
                              </a:schemeClr>
                            </a:outerShdw>
                          </a:effectLst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BURGER KING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1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200">
                <a:tc>
                  <a:txBody>
                    <a:bodyPr/>
                    <a:lstStyle/>
                    <a:p>
                      <a:pPr marL="174625" lvl="1" indent="0" algn="l" fontAlgn="b"/>
                      <a:r>
                        <a:rPr lang="en-IN" sz="800" u="none" strike="noStrike" dirty="0"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I read products labels regularly</a:t>
                      </a:r>
                      <a:endParaRPr lang="en-IN" sz="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7072" marT="707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9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7072" marT="707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74%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3.8%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2.1%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2.1%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2.1%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2.1%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2.1%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3" name="Picture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013" y="-15031"/>
            <a:ext cx="146514" cy="68580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608" y="75492"/>
            <a:ext cx="146514" cy="6858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964" y="100287"/>
            <a:ext cx="146514" cy="6858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477" y="87597"/>
            <a:ext cx="146514" cy="68580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744" y="80671"/>
            <a:ext cx="146514" cy="68580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F189FEB-2C13-47BA-9308-C7AF3B5C4A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64" y="6308438"/>
            <a:ext cx="501489" cy="57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20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effectLst/>
        </p:spPr>
        <p:txBody>
          <a:bodyPr/>
          <a:lstStyle/>
          <a:p>
            <a:fld id="{65DA1A64-D6F7-42C0-8C10-DEEFBBD022AB}" type="slidenum">
              <a:rPr lang="en-US" smtClean="0">
                <a:effectLst/>
                <a:latin typeface="Franklin Gothic Book" panose="020B0503020102020204" pitchFamily="34" charset="0"/>
              </a:rPr>
              <a:t>2</a:t>
            </a:fld>
            <a:endParaRPr lang="en-US" dirty="0">
              <a:effectLst/>
              <a:latin typeface="Franklin Gothic Book" panose="020B050302010202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>
                <a:effectLst/>
                <a:latin typeface="Franklin Gothic Book" panose="020B0503020102020204" pitchFamily="34" charset="0"/>
              </a:rPr>
              <a:t>Correspondence Analysis Contents</a:t>
            </a:r>
          </a:p>
        </p:txBody>
      </p:sp>
      <p:sp>
        <p:nvSpPr>
          <p:cNvPr id="5" name="New shape"/>
          <p:cNvSpPr/>
          <p:nvPr/>
        </p:nvSpPr>
        <p:spPr>
          <a:xfrm>
            <a:off x="211667" y="952500"/>
            <a:ext cx="6350000" cy="529167"/>
          </a:xfrm>
          <a:prstGeom prst="rect">
            <a:avLst/>
          </a:prstGeom>
          <a:solidFill>
            <a:srgbClr val="FFFFFF">
              <a:alpha val="0"/>
            </a:srgbClr>
          </a:solidFill>
          <a:effectLst/>
        </p:spPr>
        <p:style>
          <a:lnRef idx="2">
            <a:srgbClr val="FFFFFF">
              <a:alpha val="0"/>
            </a:srgb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l">
              <a:buChar char="•"/>
            </a:pPr>
            <a:r>
              <a:rPr sz="2333" b="1" dirty="0">
                <a:solidFill>
                  <a:srgbClr val="FFFFFF"/>
                </a:solidFill>
                <a:latin typeface="Franklin Gothic Book" panose="020B0503020102020204" pitchFamily="34" charset="0"/>
              </a:rPr>
              <a:t> </a:t>
            </a:r>
            <a:r>
              <a:rPr lang="en-US" sz="2333" b="1" dirty="0">
                <a:solidFill>
                  <a:srgbClr val="FFFFFF"/>
                </a:solidFill>
                <a:latin typeface="Franklin Gothic Book" panose="020B0503020102020204" pitchFamily="34" charset="0"/>
              </a:rPr>
              <a:t>Guest </a:t>
            </a:r>
            <a:r>
              <a:rPr sz="2333" b="1" dirty="0">
                <a:solidFill>
                  <a:srgbClr val="FFFFFF"/>
                </a:solidFill>
                <a:latin typeface="Franklin Gothic Book" panose="020B0503020102020204" pitchFamily="34" charset="0"/>
              </a:rPr>
              <a:t>360</a:t>
            </a:r>
            <a:r>
              <a:rPr lang="en-US" sz="2333" b="1" dirty="0">
                <a:solidFill>
                  <a:srgbClr val="FFFFFF"/>
                </a:solidFill>
                <a:latin typeface="Franklin Gothic Book" panose="020B0503020102020204" pitchFamily="34" charset="0"/>
              </a:rPr>
              <a:t> –</a:t>
            </a:r>
            <a:r>
              <a:rPr sz="2333" b="1" dirty="0">
                <a:solidFill>
                  <a:srgbClr val="FFFFFF"/>
                </a:solidFill>
                <a:latin typeface="Franklin Gothic Book" panose="020B0503020102020204" pitchFamily="34" charset="0"/>
              </a:rPr>
              <a:t> </a:t>
            </a:r>
            <a:r>
              <a:rPr lang="en-US" sz="2333" b="1" dirty="0">
                <a:solidFill>
                  <a:srgbClr val="FFFFFF"/>
                </a:solidFill>
                <a:latin typeface="Franklin Gothic Book" panose="020B0503020102020204" pitchFamily="34" charset="0"/>
              </a:rPr>
              <a:t>Correspondence Analysis</a:t>
            </a:r>
            <a:endParaRPr sz="2333" b="1" dirty="0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6" name="New shape"/>
          <p:cNvSpPr/>
          <p:nvPr/>
        </p:nvSpPr>
        <p:spPr>
          <a:xfrm>
            <a:off x="423333" y="1481667"/>
            <a:ext cx="5715000" cy="423333"/>
          </a:xfrm>
          <a:prstGeom prst="rect">
            <a:avLst/>
          </a:prstGeom>
          <a:solidFill>
            <a:srgbClr val="FFFFFF">
              <a:alpha val="0"/>
            </a:srgbClr>
          </a:solidFill>
          <a:effectLst/>
        </p:spPr>
        <p:style>
          <a:lnRef idx="2">
            <a:srgbClr val="FFFFFF">
              <a:alpha val="0"/>
            </a:srgb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l"/>
            <a:r>
              <a:rPr sz="2000" b="1" dirty="0">
                <a:solidFill>
                  <a:srgbClr val="FFFFFF"/>
                </a:solidFill>
                <a:latin typeface="Franklin Gothic Book" panose="020B0503020102020204" pitchFamily="34" charset="0"/>
              </a:rPr>
              <a:t> - </a:t>
            </a:r>
            <a:r>
              <a:rPr lang="en-US" sz="2000" b="1" dirty="0">
                <a:solidFill>
                  <a:srgbClr val="FFFFFF"/>
                </a:solidFill>
                <a:latin typeface="Franklin Gothic Book" panose="020B0503020102020204" pitchFamily="34" charset="0"/>
              </a:rPr>
              <a:t>Bi-Variate Correspondence Plot </a:t>
            </a:r>
            <a:r>
              <a:rPr sz="2000" b="1" dirty="0">
                <a:solidFill>
                  <a:srgbClr val="FFFFFF"/>
                </a:solidFill>
                <a:latin typeface="Franklin Gothic Book" panose="020B0503020102020204" pitchFamily="34" charset="0"/>
              </a:rPr>
              <a:t>(Pg. </a:t>
            </a:r>
            <a:r>
              <a:rPr lang="en-US" sz="2000" b="1" dirty="0">
                <a:solidFill>
                  <a:srgbClr val="FFFFFF"/>
                </a:solidFill>
                <a:latin typeface="Franklin Gothic Book" panose="020B0503020102020204" pitchFamily="34" charset="0"/>
              </a:rPr>
              <a:t>3</a:t>
            </a:r>
            <a:r>
              <a:rPr sz="2000" b="1" dirty="0">
                <a:solidFill>
                  <a:srgbClr val="FFFFFF"/>
                </a:solidFill>
                <a:latin typeface="Franklin Gothic Book" panose="020B0503020102020204" pitchFamily="34" charset="0"/>
              </a:rPr>
              <a:t>)</a:t>
            </a:r>
            <a:endParaRPr lang="en-US" sz="2000" b="1" dirty="0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6" name="Footer Placeholder 4"/>
          <p:cNvSpPr txBox="1">
            <a:spLocks/>
          </p:cNvSpPr>
          <p:nvPr/>
        </p:nvSpPr>
        <p:spPr>
          <a:xfrm>
            <a:off x="5501640" y="6482180"/>
            <a:ext cx="1188720" cy="22339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rPr>
              <a:t>Classified - Confidential</a:t>
            </a:r>
          </a:p>
        </p:txBody>
      </p:sp>
      <p:sp>
        <p:nvSpPr>
          <p:cNvPr id="17" name="ct_list"/>
          <p:cNvSpPr/>
          <p:nvPr/>
        </p:nvSpPr>
        <p:spPr>
          <a:xfrm>
            <a:off x="425605" y="1893376"/>
            <a:ext cx="5715000" cy="423333"/>
          </a:xfrm>
          <a:prstGeom prst="rect">
            <a:avLst/>
          </a:prstGeom>
          <a:solidFill>
            <a:srgbClr val="FFFFFF">
              <a:alpha val="0"/>
            </a:srgbClr>
          </a:solidFill>
          <a:effectLst/>
        </p:spPr>
        <p:style>
          <a:lnRef idx="2">
            <a:srgbClr val="FFFFFF">
              <a:alpha val="0"/>
            </a:srgb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l"/>
            <a:r>
              <a:rPr sz="2000" b="1" dirty="0">
                <a:solidFill>
                  <a:srgbClr val="FFFFFF"/>
                </a:solidFill>
                <a:latin typeface="Franklin Gothic Book" panose="020B0503020102020204" pitchFamily="34" charset="0"/>
              </a:rPr>
              <a:t> - </a:t>
            </a:r>
            <a:r>
              <a:rPr lang="en-US" sz="2000" b="1" dirty="0">
                <a:solidFill>
                  <a:srgbClr val="FFFFFF"/>
                </a:solidFill>
                <a:latin typeface="Franklin Gothic Book" panose="020B0503020102020204" pitchFamily="34" charset="0"/>
              </a:rPr>
              <a:t>Contingency Table</a:t>
            </a:r>
            <a:r>
              <a:rPr sz="2000" b="1" dirty="0">
                <a:solidFill>
                  <a:srgbClr val="FFFFFF"/>
                </a:solidFill>
                <a:latin typeface="Franklin Gothic Book" panose="020B0503020102020204" pitchFamily="34" charset="0"/>
              </a:rPr>
              <a:t> (Pg. </a:t>
            </a:r>
            <a:r>
              <a:rPr lang="en-US" sz="2000" b="1" dirty="0">
                <a:solidFill>
                  <a:srgbClr val="FFFFFF"/>
                </a:solidFill>
                <a:latin typeface="Franklin Gothic Book" panose="020B0503020102020204" pitchFamily="34" charset="0"/>
              </a:rPr>
              <a:t>4</a:t>
            </a:r>
            <a:r>
              <a:rPr sz="2000" b="1" dirty="0">
                <a:solidFill>
                  <a:srgbClr val="FFFFFF"/>
                </a:solidFill>
                <a:latin typeface="Franklin Gothic Book" panose="020B0503020102020204" pitchFamily="34" charset="0"/>
              </a:rPr>
              <a:t>)</a:t>
            </a:r>
            <a:endParaRPr lang="en-US" sz="2000" b="1" dirty="0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8" name="dt_list"/>
          <p:cNvSpPr/>
          <p:nvPr/>
        </p:nvSpPr>
        <p:spPr>
          <a:xfrm>
            <a:off x="423333" y="2316709"/>
            <a:ext cx="5715000" cy="423333"/>
          </a:xfrm>
          <a:prstGeom prst="rect">
            <a:avLst/>
          </a:prstGeom>
          <a:solidFill>
            <a:srgbClr val="FFFFFF">
              <a:alpha val="0"/>
            </a:srgbClr>
          </a:solidFill>
          <a:effectLst/>
        </p:spPr>
        <p:style>
          <a:lnRef idx="2">
            <a:srgbClr val="FFFFFF">
              <a:alpha val="0"/>
            </a:srgb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l"/>
            <a:r>
              <a:rPr sz="2000" b="1" dirty="0">
                <a:solidFill>
                  <a:srgbClr val="FFFFFF"/>
                </a:solidFill>
                <a:latin typeface="Franklin Gothic Book" panose="020B0503020102020204" pitchFamily="34" charset="0"/>
              </a:rPr>
              <a:t> -</a:t>
            </a:r>
            <a:r>
              <a:rPr lang="en-IN" sz="2000" b="1" dirty="0">
                <a:solidFill>
                  <a:srgbClr val="FFFFFF"/>
                </a:solidFill>
                <a:latin typeface="Franklin Gothic Book" panose="020B0503020102020204" pitchFamily="34" charset="0"/>
              </a:rPr>
              <a:t> Dimension Table</a:t>
            </a:r>
            <a:r>
              <a:rPr sz="2000" b="1" dirty="0">
                <a:solidFill>
                  <a:srgbClr val="FFFFFF"/>
                </a:solidFill>
                <a:latin typeface="Franklin Gothic Book" panose="020B0503020102020204" pitchFamily="34" charset="0"/>
              </a:rPr>
              <a:t> (Pg. </a:t>
            </a:r>
            <a:r>
              <a:rPr lang="en-US" sz="2000" b="1" dirty="0">
                <a:solidFill>
                  <a:srgbClr val="FFFFFF"/>
                </a:solidFill>
                <a:latin typeface="Franklin Gothic Book" panose="020B0503020102020204" pitchFamily="34" charset="0"/>
              </a:rPr>
              <a:t>6-7</a:t>
            </a:r>
            <a:r>
              <a:rPr sz="2000" b="1" dirty="0">
                <a:solidFill>
                  <a:srgbClr val="FFFFFF"/>
                </a:solidFill>
                <a:latin typeface="Franklin Gothic Book" panose="020B0503020102020204" pitchFamily="34" charset="0"/>
              </a:rPr>
              <a:t>)</a:t>
            </a:r>
            <a:endParaRPr lang="en-US" sz="2000" b="1" dirty="0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76635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/>
        </p:nvSpPr>
        <p:spPr>
          <a:xfrm>
            <a:off x="163113" y="745946"/>
            <a:ext cx="11865775" cy="5347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1168" y="6318547"/>
            <a:ext cx="12203168" cy="539453"/>
          </a:xfrm>
          <a:prstGeom prst="rect">
            <a:avLst/>
          </a:prstGeom>
          <a:solidFill>
            <a:srgbClr val="E51E2B"/>
          </a:solidFill>
          <a:ln w="9525" cap="flat" cmpd="sng" algn="ctr">
            <a:noFill/>
            <a:prstDash val="solid"/>
          </a:ln>
          <a:effectLst/>
        </p:spPr>
        <p:txBody>
          <a:bodyPr lIns="91429" tIns="45718" rIns="91429" bIns="45718" rtlCol="0" anchor="ctr"/>
          <a:lstStyle/>
          <a:p>
            <a:pPr marL="0" marR="0" lvl="0" indent="0" algn="ctr" defTabSz="146286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cs typeface="Arial"/>
            </a:endParaRPr>
          </a:p>
        </p:txBody>
      </p:sp>
      <p:sp>
        <p:nvSpPr>
          <p:cNvPr id="18" name="Footer Placeholder 4"/>
          <p:cNvSpPr txBox="1">
            <a:spLocks/>
          </p:cNvSpPr>
          <p:nvPr/>
        </p:nvSpPr>
        <p:spPr>
          <a:xfrm>
            <a:off x="5737175" y="6482180"/>
            <a:ext cx="1188720" cy="22339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rPr>
              <a:t>Classified - Confidential</a:t>
            </a:r>
          </a:p>
        </p:txBody>
      </p:sp>
      <p:sp>
        <p:nvSpPr>
          <p:cNvPr id="19" name="Slide Number Placeholder 5"/>
          <p:cNvSpPr txBox="1">
            <a:spLocks/>
          </p:cNvSpPr>
          <p:nvPr/>
        </p:nvSpPr>
        <p:spPr>
          <a:xfrm>
            <a:off x="11640616" y="6539848"/>
            <a:ext cx="457200" cy="223392"/>
          </a:xfrm>
          <a:prstGeom prst="rect">
            <a:avLst/>
          </a:prstGeom>
        </p:spPr>
        <p:txBody>
          <a:bodyPr vert="horz" lIns="130622" tIns="65311" rIns="91440" bIns="0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DA1A64-D6F7-42C0-8C10-DEEFBBD022AB}" type="slidenum">
              <a:rPr lang="en-US" smtClean="0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rPr>
              <a:pPr/>
              <a:t>3</a:t>
            </a:fld>
            <a:endParaRPr lang="en-US" dirty="0">
              <a:solidFill>
                <a:srgbClr val="FFFFFF"/>
              </a:solidFill>
              <a:latin typeface="Franklin Gothic Book" panose="020B0503020102020204" pitchFamily="34" charset="0"/>
              <a:cs typeface="Arial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494" y="6405392"/>
            <a:ext cx="1777114" cy="403861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0" y="56665"/>
            <a:ext cx="10212618" cy="528982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Franklin Gothic Book" panose="020B0503020102020204" pitchFamily="34" charset="0"/>
            </a:endParaRPr>
          </a:p>
        </p:txBody>
      </p:sp>
      <p:sp>
        <p:nvSpPr>
          <p:cNvPr id="30" name="ScatterHeading"/>
          <p:cNvSpPr txBox="1"/>
          <p:nvPr/>
        </p:nvSpPr>
        <p:spPr>
          <a:xfrm>
            <a:off x="169328" y="137538"/>
            <a:ext cx="99670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Bi-Variate Correspondence Plot : Establishments Vs &lt;Measures&gt;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0136410" y="56665"/>
            <a:ext cx="76208" cy="52898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Franklin Gothic Book" panose="020B0503020102020204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-736" y="13775"/>
            <a:ext cx="12192736" cy="511"/>
            <a:chOff x="-791" y="13775"/>
            <a:chExt cx="13105609" cy="511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65524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2758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-791" y="13775"/>
              <a:ext cx="3276600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9828218" y="14286"/>
              <a:ext cx="3276600" cy="0"/>
            </a:xfrm>
            <a:prstGeom prst="line">
              <a:avLst/>
            </a:prstGeom>
            <a:ln w="57150">
              <a:solidFill>
                <a:srgbClr val="CC06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81023"/>
            <a:ext cx="12268200" cy="230029"/>
          </a:xfrm>
          <a:prstGeom prst="rect">
            <a:avLst/>
          </a:prstGeom>
        </p:spPr>
      </p:pic>
      <p:sp>
        <p:nvSpPr>
          <p:cNvPr id="42" name="BottomLineDetails"/>
          <p:cNvSpPr txBox="1"/>
          <p:nvPr/>
        </p:nvSpPr>
        <p:spPr>
          <a:xfrm>
            <a:off x="1322387" y="6338730"/>
            <a:ext cx="4286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chemeClr val="bg1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Source: Guest 360 - Time Period: &lt;&gt;; Base: &lt;&gt;; Filters: &lt;&gt;</a:t>
            </a:r>
            <a:endParaRPr lang="en-US" sz="1000" dirty="0">
              <a:solidFill>
                <a:schemeClr val="bg1"/>
              </a:solidFill>
              <a:latin typeface="Franklin Gothic Book" panose="020B05030201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5" name="ScatterChart"/>
          <p:cNvGraphicFramePr/>
          <p:nvPr>
            <p:extLst>
              <p:ext uri="{D42A27DB-BD31-4B8C-83A1-F6EECF244321}">
                <p14:modId xmlns:p14="http://schemas.microsoft.com/office/powerpoint/2010/main" val="104450657"/>
              </p:ext>
            </p:extLst>
          </p:nvPr>
        </p:nvGraphicFramePr>
        <p:xfrm>
          <a:off x="1641475" y="1134984"/>
          <a:ext cx="8699500" cy="4508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4" name="Rectangle 53"/>
          <p:cNvSpPr/>
          <p:nvPr/>
        </p:nvSpPr>
        <p:spPr>
          <a:xfrm>
            <a:off x="1495425" y="974685"/>
            <a:ext cx="8991600" cy="4897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F189FEB-2C13-47BA-9308-C7AF3B5C4A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64" y="6308438"/>
            <a:ext cx="501489" cy="57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743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0" y="56665"/>
            <a:ext cx="4930494" cy="528982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736" y="13775"/>
            <a:ext cx="12192736" cy="511"/>
            <a:chOff x="-791" y="13775"/>
            <a:chExt cx="13105609" cy="51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5524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2758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-791" y="13775"/>
              <a:ext cx="3276600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828218" y="14286"/>
              <a:ext cx="3276600" cy="0"/>
            </a:xfrm>
            <a:prstGeom prst="line">
              <a:avLst/>
            </a:prstGeom>
            <a:ln w="57150">
              <a:solidFill>
                <a:srgbClr val="CC06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81023"/>
            <a:ext cx="12268200" cy="230029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4892390" y="56665"/>
            <a:ext cx="76208" cy="52898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</a:endParaRPr>
          </a:p>
        </p:txBody>
      </p:sp>
      <p:sp>
        <p:nvSpPr>
          <p:cNvPr id="66" name="CT_Header"/>
          <p:cNvSpPr txBox="1"/>
          <p:nvPr/>
        </p:nvSpPr>
        <p:spPr>
          <a:xfrm>
            <a:off x="238125" y="268392"/>
            <a:ext cx="461911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</a:rPr>
              <a:t>Comparison Points Vs &lt;Measure&gt;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38125" y="11157"/>
            <a:ext cx="24785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Contingency Table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-11168" y="6318547"/>
            <a:ext cx="12203168" cy="539453"/>
          </a:xfrm>
          <a:prstGeom prst="rect">
            <a:avLst/>
          </a:prstGeom>
          <a:solidFill>
            <a:srgbClr val="E51E2B"/>
          </a:solidFill>
          <a:ln w="9525" cap="flat" cmpd="sng" algn="ctr">
            <a:noFill/>
            <a:prstDash val="solid"/>
          </a:ln>
          <a:effectLst/>
        </p:spPr>
        <p:txBody>
          <a:bodyPr lIns="91429" tIns="45718" rIns="91429" bIns="45718" rtlCol="0" anchor="ctr"/>
          <a:lstStyle/>
          <a:p>
            <a:pPr marL="0" marR="0" lvl="0" indent="0" algn="ctr" defTabSz="146286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cs typeface="Arial"/>
            </a:endParaRPr>
          </a:p>
        </p:txBody>
      </p:sp>
      <p:sp>
        <p:nvSpPr>
          <p:cNvPr id="23" name="Footer Placeholder 4"/>
          <p:cNvSpPr txBox="1">
            <a:spLocks/>
          </p:cNvSpPr>
          <p:nvPr/>
        </p:nvSpPr>
        <p:spPr>
          <a:xfrm>
            <a:off x="5501640" y="6482180"/>
            <a:ext cx="1188720" cy="22339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rPr>
              <a:t>Classified - Confidential</a:t>
            </a:r>
          </a:p>
        </p:txBody>
      </p:sp>
      <p:sp>
        <p:nvSpPr>
          <p:cNvPr id="26" name="Slide Number Placeholder 5"/>
          <p:cNvSpPr txBox="1">
            <a:spLocks/>
          </p:cNvSpPr>
          <p:nvPr/>
        </p:nvSpPr>
        <p:spPr>
          <a:xfrm>
            <a:off x="11640616" y="6539848"/>
            <a:ext cx="457200" cy="223392"/>
          </a:xfrm>
          <a:prstGeom prst="rect">
            <a:avLst/>
          </a:prstGeom>
        </p:spPr>
        <p:txBody>
          <a:bodyPr vert="horz" lIns="130622" tIns="65311" rIns="91440" bIns="0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DA1A64-D6F7-42C0-8C10-DEEFBBD022AB}" type="slidenum">
              <a:rPr lang="en-US" smtClean="0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rPr>
              <a:pPr/>
              <a:t>4</a:t>
            </a:fld>
            <a:endParaRPr lang="en-US" dirty="0">
              <a:solidFill>
                <a:srgbClr val="FFFFFF"/>
              </a:solidFill>
              <a:latin typeface="Franklin Gothic Book" panose="020B0503020102020204" pitchFamily="34" charset="0"/>
              <a:cs typeface="Arial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494" y="6405392"/>
            <a:ext cx="1777114" cy="403861"/>
          </a:xfrm>
          <a:prstGeom prst="rect">
            <a:avLst/>
          </a:prstGeom>
        </p:spPr>
      </p:pic>
      <p:sp>
        <p:nvSpPr>
          <p:cNvPr id="31" name="Text Placeholder 6"/>
          <p:cNvSpPr txBox="1">
            <a:spLocks/>
          </p:cNvSpPr>
          <p:nvPr/>
        </p:nvSpPr>
        <p:spPr>
          <a:xfrm>
            <a:off x="7555428" y="6608617"/>
            <a:ext cx="1097280" cy="187325"/>
          </a:xfrm>
          <a:prstGeom prst="rect">
            <a:avLst/>
          </a:prstGeom>
        </p:spPr>
        <p:txBody>
          <a:bodyPr anchor="ctr" anchorCtr="0"/>
          <a:lstStyle>
            <a:lvl1pPr marL="0" indent="0" algn="l" defTabSz="1306220" rtl="0" eaLnBrk="1" latinLnBrk="0" hangingPunct="1">
              <a:spcBef>
                <a:spcPct val="20000"/>
              </a:spcBef>
              <a:buClr>
                <a:srgbClr val="E51E2B"/>
              </a:buClr>
              <a:buFont typeface="Arial" panose="020B0604020202020204" pitchFamily="34" charset="0"/>
              <a:buNone/>
              <a:defRPr sz="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4400" indent="-261938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7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588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3899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rPr>
              <a:t>Significantly Higher</a:t>
            </a:r>
          </a:p>
        </p:txBody>
      </p:sp>
      <p:sp>
        <p:nvSpPr>
          <p:cNvPr id="32" name="Text Placeholder 6"/>
          <p:cNvSpPr txBox="1">
            <a:spLocks/>
          </p:cNvSpPr>
          <p:nvPr/>
        </p:nvSpPr>
        <p:spPr>
          <a:xfrm>
            <a:off x="8728247" y="6608617"/>
            <a:ext cx="1097280" cy="187325"/>
          </a:xfrm>
          <a:prstGeom prst="rect">
            <a:avLst/>
          </a:prstGeom>
        </p:spPr>
        <p:txBody>
          <a:bodyPr anchor="ctr" anchorCtr="0"/>
          <a:lstStyle>
            <a:lvl1pPr marL="0" indent="0" algn="l" defTabSz="1306220" rtl="0" eaLnBrk="1" latinLnBrk="0" hangingPunct="1">
              <a:spcBef>
                <a:spcPct val="20000"/>
              </a:spcBef>
              <a:buClr>
                <a:srgbClr val="E51E2B"/>
              </a:buClr>
              <a:buFont typeface="Arial" panose="020B0604020202020204" pitchFamily="34" charset="0"/>
              <a:buNone/>
              <a:defRPr sz="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4400" indent="-261938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7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588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3899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rPr>
              <a:t>Significantly Lower</a:t>
            </a:r>
          </a:p>
        </p:txBody>
      </p:sp>
      <p:sp>
        <p:nvSpPr>
          <p:cNvPr id="33" name="Oval 32"/>
          <p:cNvSpPr/>
          <p:nvPr/>
        </p:nvSpPr>
        <p:spPr>
          <a:xfrm>
            <a:off x="7464152" y="6631120"/>
            <a:ext cx="137160" cy="137160"/>
          </a:xfrm>
          <a:prstGeom prst="ellipse">
            <a:avLst/>
          </a:prstGeom>
          <a:solidFill>
            <a:srgbClr val="00B050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cs typeface="Arial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8636807" y="6631120"/>
            <a:ext cx="137160" cy="137160"/>
          </a:xfrm>
          <a:prstGeom prst="ellipse">
            <a:avLst/>
          </a:prstGeom>
          <a:solidFill>
            <a:srgbClr val="E41E2B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cs typeface="Arial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17533" y="6410062"/>
            <a:ext cx="3933825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* Stat tested at 95% CL against Average</a:t>
            </a:r>
          </a:p>
        </p:txBody>
      </p:sp>
      <p:sp>
        <p:nvSpPr>
          <p:cNvPr id="37" name="BottomLineDetails"/>
          <p:cNvSpPr txBox="1"/>
          <p:nvPr/>
        </p:nvSpPr>
        <p:spPr>
          <a:xfrm>
            <a:off x="1322387" y="6338730"/>
            <a:ext cx="41792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chemeClr val="bg1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Source: Guest 360 - Time Period: &lt;&gt;; Base: &lt;&gt;; Filters: &lt;&gt;</a:t>
            </a:r>
            <a:endParaRPr lang="en-US" sz="1000" dirty="0">
              <a:solidFill>
                <a:schemeClr val="bg1"/>
              </a:solidFill>
              <a:latin typeface="Franklin Gothic Book" panose="020B05030201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740" y="3437"/>
            <a:ext cx="146514" cy="6858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481" y="17292"/>
            <a:ext cx="146514" cy="6858000"/>
          </a:xfrm>
          <a:prstGeom prst="rect">
            <a:avLst/>
          </a:prstGeom>
        </p:spPr>
      </p:pic>
      <p:graphicFrame>
        <p:nvGraphicFramePr>
          <p:cNvPr id="42" name="TableContingency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245375"/>
              </p:ext>
            </p:extLst>
          </p:nvPr>
        </p:nvGraphicFramePr>
        <p:xfrm>
          <a:off x="110565" y="699850"/>
          <a:ext cx="11987251" cy="45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692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8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867264532"/>
                    </a:ext>
                  </a:extLst>
                </a:gridCol>
                <a:gridCol w="207818">
                  <a:extLst>
                    <a:ext uri="{9D8B030D-6E8A-4147-A177-3AD203B41FA5}">
                      <a16:colId xmlns:a16="http://schemas.microsoft.com/office/drawing/2014/main" val="13053022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819">
                  <a:extLst>
                    <a:ext uri="{9D8B030D-6E8A-4147-A177-3AD203B41FA5}">
                      <a16:colId xmlns:a16="http://schemas.microsoft.com/office/drawing/2014/main" val="1944556540"/>
                    </a:ext>
                  </a:extLst>
                </a:gridCol>
                <a:gridCol w="1898072">
                  <a:extLst>
                    <a:ext uri="{9D8B030D-6E8A-4147-A177-3AD203B41FA5}">
                      <a16:colId xmlns:a16="http://schemas.microsoft.com/office/drawing/2014/main" val="2099196659"/>
                    </a:ext>
                  </a:extLst>
                </a:gridCol>
                <a:gridCol w="207818">
                  <a:extLst>
                    <a:ext uri="{9D8B030D-6E8A-4147-A177-3AD203B41FA5}">
                      <a16:colId xmlns:a16="http://schemas.microsoft.com/office/drawing/2014/main" val="2571703430"/>
                    </a:ext>
                  </a:extLst>
                </a:gridCol>
                <a:gridCol w="17484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fontAlgn="b"/>
                      <a:endParaRPr lang="en-US" sz="1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dist="38100" dir="5400000" sx="103000" sy="103000" algn="t" rotWithShape="0">
                            <a:schemeClr val="bg1">
                              <a:lumMod val="95000"/>
                            </a:schemeClr>
                          </a:outerShdw>
                        </a:effectLst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dist="38100" dir="5400000" sx="103000" sy="103000" algn="t" rotWithShape="0">
                              <a:schemeClr val="bg1">
                                <a:lumMod val="95000"/>
                              </a:schemeClr>
                            </a:outerShdw>
                          </a:effectLst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AVERAGE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1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dist="38100" dir="5400000" sx="103000" sy="103000" algn="t" rotWithShape="0">
                            <a:schemeClr val="bg1">
                              <a:lumMod val="95000"/>
                            </a:schemeClr>
                          </a:outerShdw>
                        </a:effectLst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dist="38100" dir="5400000" sx="103000" sy="103000" algn="t" rotWithShape="0">
                              <a:schemeClr val="bg1">
                                <a:lumMod val="95000"/>
                              </a:schemeClr>
                            </a:outerShdw>
                          </a:effectLst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7-ELEVEN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1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dist="38100" dir="5400000" sx="103000" sy="103000" algn="t" rotWithShape="0">
                            <a:schemeClr val="bg1">
                              <a:lumMod val="95000"/>
                            </a:schemeClr>
                          </a:outerShdw>
                        </a:effectLst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dist="38100" dir="5400000" sx="103000" sy="103000" algn="t" rotWithShape="0">
                              <a:schemeClr val="bg1">
                                <a:lumMod val="95000"/>
                              </a:schemeClr>
                            </a:outerShdw>
                          </a:effectLst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CASEY`S GENERAL STORE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1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dist="38100" dir="5400000" sx="103000" sy="103000" algn="t" rotWithShape="0">
                            <a:schemeClr val="bg1">
                              <a:lumMod val="95000"/>
                            </a:schemeClr>
                          </a:outerShdw>
                        </a:effectLst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dist="38100" dir="5400000" sx="103000" sy="103000" algn="t" rotWithShape="0">
                              <a:schemeClr val="bg1">
                                <a:lumMod val="95000"/>
                              </a:schemeClr>
                            </a:outerShdw>
                          </a:effectLst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BURGER KING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1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200">
                <a:tc>
                  <a:txBody>
                    <a:bodyPr/>
                    <a:lstStyle/>
                    <a:p>
                      <a:pPr marL="174625" lvl="1" indent="0" algn="l" fontAlgn="b"/>
                      <a:r>
                        <a:rPr lang="en-IN" sz="800" u="none" strike="noStrike" dirty="0"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I read products labels regularly</a:t>
                      </a:r>
                      <a:endParaRPr lang="en-IN" sz="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7072" marT="707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9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7072" marT="707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74%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3.8%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2.1%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2.1%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3" name="Picture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237" y="17292"/>
            <a:ext cx="146514" cy="68580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322" y="3437"/>
            <a:ext cx="146514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F189FEB-2C13-47BA-9308-C7AF3B5C4A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64" y="6308438"/>
            <a:ext cx="501489" cy="57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90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1B26">
            <a:alpha val="9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sp>
        <p:nvSpPr>
          <p:cNvPr id="3" name="Title"/>
          <p:cNvSpPr>
            <a:spLocks noGrp="1"/>
          </p:cNvSpPr>
          <p:nvPr>
            <p:ph type="body" sz="quarter" idx="13"/>
          </p:nvPr>
        </p:nvSpPr>
        <p:spPr>
          <a:xfrm>
            <a:off x="828875" y="2269602"/>
            <a:ext cx="6768000" cy="519906"/>
          </a:xfrm>
          <a:effectLst/>
        </p:spPr>
        <p:txBody>
          <a:bodyPr>
            <a:noAutofit/>
          </a:bodyPr>
          <a:lstStyle/>
          <a:p>
            <a:pPr algn="l"/>
            <a:r>
              <a:rPr lang="en-US" dirty="0">
                <a:latin typeface="Franklin Gothic Book" panose="020B0503020102020204" pitchFamily="34" charset="0"/>
              </a:rPr>
              <a:t>Appendix</a:t>
            </a:r>
            <a:endParaRPr lang="en-US" dirty="0">
              <a:effectLst/>
              <a:latin typeface="Franklin Gothic Book" panose="020B05030201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592873"/>
            <a:ext cx="2844800" cy="186160"/>
          </a:xfrm>
          <a:effectLst/>
        </p:spPr>
        <p:txBody>
          <a:bodyPr/>
          <a:lstStyle/>
          <a:p>
            <a:fld id="{65DA1A64-D6F7-42C0-8C10-DEEFBBD022AB}" type="slidenum">
              <a:rPr lang="en-US" smtClean="0">
                <a:effectLst/>
                <a:latin typeface="Franklin Gothic Book" panose="020B0503020102020204" pitchFamily="34" charset="0"/>
              </a:rPr>
              <a:t>5</a:t>
            </a:fld>
            <a:endParaRPr lang="en-US" dirty="0">
              <a:effectLst/>
              <a:latin typeface="Franklin Gothic Book" panose="020B0503020102020204" pitchFamily="34" charset="0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5501640" y="6482180"/>
            <a:ext cx="1188720" cy="22339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rPr>
              <a:t>Classified - Confidential</a:t>
            </a:r>
          </a:p>
        </p:txBody>
      </p:sp>
      <p:sp>
        <p:nvSpPr>
          <p:cNvPr id="8" name="Brands"/>
          <p:cNvSpPr>
            <a:spLocks noGrp="1"/>
          </p:cNvSpPr>
          <p:nvPr>
            <p:ph type="body" idx="1"/>
          </p:nvPr>
        </p:nvSpPr>
        <p:spPr>
          <a:xfrm>
            <a:off x="829425" y="3112412"/>
            <a:ext cx="10998678" cy="1500187"/>
          </a:xfrm>
          <a:effectLst/>
        </p:spPr>
        <p:txBody>
          <a:bodyPr>
            <a:normAutofit/>
          </a:bodyPr>
          <a:lstStyle/>
          <a:p>
            <a:r>
              <a:rPr lang="en-US" sz="2400" dirty="0">
                <a:latin typeface="Franklin Gothic Book" panose="020B0503020102020204" pitchFamily="34" charset="0"/>
              </a:rPr>
              <a:t>Points of Comparison:&lt;Establishments/Groups&gt;List</a:t>
            </a:r>
          </a:p>
          <a:p>
            <a:r>
              <a:rPr lang="en-US" sz="2400" b="0" dirty="0">
                <a:effectLst/>
                <a:latin typeface="Franklin Gothic Book" panose="020B0503020102020204" pitchFamily="34" charset="0"/>
              </a:rPr>
              <a:t>Metrics:</a:t>
            </a:r>
            <a:r>
              <a:rPr lang="en-US" sz="2400" dirty="0">
                <a:latin typeface="Franklin Gothic Book" panose="020B0503020102020204" pitchFamily="34" charset="0"/>
              </a:rPr>
              <a:t>&lt;Measures&gt;Parent Metric </a:t>
            </a:r>
            <a:endParaRPr lang="en-US" sz="2400" b="0" dirty="0">
              <a:effectLst/>
              <a:latin typeface="Franklin Gothic Book" panose="020B0503020102020204" pitchFamily="34" charset="0"/>
            </a:endParaRPr>
          </a:p>
        </p:txBody>
      </p:sp>
      <p:sp>
        <p:nvSpPr>
          <p:cNvPr id="10" name="Filter_Timeperiod"/>
          <p:cNvSpPr>
            <a:spLocks noGrp="1"/>
          </p:cNvSpPr>
          <p:nvPr>
            <p:ph type="title"/>
          </p:nvPr>
        </p:nvSpPr>
        <p:spPr>
          <a:xfrm>
            <a:off x="733889" y="4612599"/>
            <a:ext cx="10998678" cy="1869581"/>
          </a:xfrm>
          <a:effectLst/>
        </p:spPr>
        <p:txBody>
          <a:bodyPr>
            <a:normAutofit/>
          </a:bodyPr>
          <a:lstStyle/>
          <a:p>
            <a:r>
              <a:rPr lang="en-US" sz="2000" b="0" dirty="0">
                <a:effectLst/>
                <a:latin typeface="Franklin Gothic Book" panose="020B0503020102020204" pitchFamily="34" charset="0"/>
              </a:rPr>
              <a:t>Base – &lt;Frequency/Total Visits&gt;, Filters – &lt;None&gt; </a:t>
            </a:r>
            <a:br>
              <a:rPr lang="en-US" sz="2000" b="0" dirty="0">
                <a:effectLst/>
                <a:latin typeface="Franklin Gothic Book" panose="020B0503020102020204" pitchFamily="34" charset="0"/>
              </a:rPr>
            </a:br>
            <a:r>
              <a:rPr lang="en-US" sz="2000" b="0" dirty="0">
                <a:latin typeface="Franklin Gothic Book" panose="020B0503020102020204" pitchFamily="34" charset="0"/>
              </a:rPr>
              <a:t>&lt;Time Period&gt;</a:t>
            </a:r>
            <a:endParaRPr lang="en-US" sz="2000" b="0" dirty="0">
              <a:effectLst/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99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-1" y="56665"/>
            <a:ext cx="4945221" cy="528982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736" y="13775"/>
            <a:ext cx="12192736" cy="511"/>
            <a:chOff x="-791" y="13775"/>
            <a:chExt cx="13105609" cy="51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5524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2758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-791" y="13775"/>
              <a:ext cx="3276600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828218" y="14286"/>
              <a:ext cx="3276600" cy="0"/>
            </a:xfrm>
            <a:prstGeom prst="line">
              <a:avLst/>
            </a:prstGeom>
            <a:ln w="57150">
              <a:solidFill>
                <a:srgbClr val="CC06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81023"/>
            <a:ext cx="12268200" cy="230029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4869013" y="56665"/>
            <a:ext cx="76208" cy="52898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</a:endParaRPr>
          </a:p>
        </p:txBody>
      </p:sp>
      <p:sp>
        <p:nvSpPr>
          <p:cNvPr id="66" name="DT_Header"/>
          <p:cNvSpPr txBox="1"/>
          <p:nvPr/>
        </p:nvSpPr>
        <p:spPr>
          <a:xfrm>
            <a:off x="238124" y="268392"/>
            <a:ext cx="463088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</a:rPr>
              <a:t>Comparison Points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38125" y="11157"/>
            <a:ext cx="24785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Dimension Table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-11168" y="6318547"/>
            <a:ext cx="12203168" cy="539453"/>
          </a:xfrm>
          <a:prstGeom prst="rect">
            <a:avLst/>
          </a:prstGeom>
          <a:solidFill>
            <a:srgbClr val="E51E2B"/>
          </a:solidFill>
          <a:ln w="9525" cap="flat" cmpd="sng" algn="ctr">
            <a:noFill/>
            <a:prstDash val="solid"/>
          </a:ln>
          <a:effectLst/>
        </p:spPr>
        <p:txBody>
          <a:bodyPr lIns="91429" tIns="45718" rIns="91429" bIns="45718" rtlCol="0" anchor="ctr"/>
          <a:lstStyle/>
          <a:p>
            <a:pPr marL="0" marR="0" lvl="0" indent="0" algn="ctr" defTabSz="146286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cs typeface="Arial"/>
            </a:endParaRPr>
          </a:p>
        </p:txBody>
      </p:sp>
      <p:sp>
        <p:nvSpPr>
          <p:cNvPr id="22" name="Footer Placeholder 4"/>
          <p:cNvSpPr txBox="1">
            <a:spLocks/>
          </p:cNvSpPr>
          <p:nvPr/>
        </p:nvSpPr>
        <p:spPr>
          <a:xfrm>
            <a:off x="5501640" y="6482180"/>
            <a:ext cx="1188720" cy="22339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rPr>
              <a:t>Classified - Confidential</a:t>
            </a:r>
          </a:p>
        </p:txBody>
      </p:sp>
      <p:sp>
        <p:nvSpPr>
          <p:cNvPr id="23" name="Slide Number Placeholder 5"/>
          <p:cNvSpPr txBox="1">
            <a:spLocks/>
          </p:cNvSpPr>
          <p:nvPr/>
        </p:nvSpPr>
        <p:spPr>
          <a:xfrm>
            <a:off x="11640616" y="6539848"/>
            <a:ext cx="457200" cy="223392"/>
          </a:xfrm>
          <a:prstGeom prst="rect">
            <a:avLst/>
          </a:prstGeom>
        </p:spPr>
        <p:txBody>
          <a:bodyPr vert="horz" lIns="130622" tIns="65311" rIns="91440" bIns="0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DA1A64-D6F7-42C0-8C10-DEEFBBD022AB}" type="slidenum">
              <a:rPr lang="en-US" smtClean="0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rPr>
              <a:pPr/>
              <a:t>6</a:t>
            </a:fld>
            <a:endParaRPr lang="en-US" dirty="0">
              <a:solidFill>
                <a:srgbClr val="FFFFFF"/>
              </a:solidFill>
              <a:latin typeface="Franklin Gothic Book" panose="020B0503020102020204" pitchFamily="34" charset="0"/>
              <a:cs typeface="Arial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494" y="6405392"/>
            <a:ext cx="1777114" cy="403861"/>
          </a:xfrm>
          <a:prstGeom prst="rect">
            <a:avLst/>
          </a:prstGeom>
        </p:spPr>
      </p:pic>
      <p:sp>
        <p:nvSpPr>
          <p:cNvPr id="36" name="BottomLineDetails"/>
          <p:cNvSpPr txBox="1"/>
          <p:nvPr/>
        </p:nvSpPr>
        <p:spPr>
          <a:xfrm>
            <a:off x="1322387" y="6338730"/>
            <a:ext cx="41792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chemeClr val="bg1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Source: Guest 360 - Time Period: &lt;&gt;; Base: &lt;&gt;; Filters: &lt;&gt;</a:t>
            </a:r>
            <a:endParaRPr lang="en-US" sz="1000" dirty="0">
              <a:solidFill>
                <a:schemeClr val="bg1"/>
              </a:solidFill>
              <a:latin typeface="Franklin Gothic Book" panose="020B05030201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477" y="24892"/>
            <a:ext cx="146514" cy="6858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842" y="-43244"/>
            <a:ext cx="146514" cy="6858000"/>
          </a:xfrm>
          <a:prstGeom prst="rect">
            <a:avLst/>
          </a:prstGeom>
        </p:spPr>
      </p:pic>
      <p:graphicFrame>
        <p:nvGraphicFramePr>
          <p:cNvPr id="32" name="TableCP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101420"/>
              </p:ext>
            </p:extLst>
          </p:nvPr>
        </p:nvGraphicFramePr>
        <p:xfrm>
          <a:off x="110566" y="712770"/>
          <a:ext cx="11987249" cy="4523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55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351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7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10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5624">
                <a:tc>
                  <a:txBody>
                    <a:bodyPr/>
                    <a:lstStyle/>
                    <a:p>
                      <a:pPr algn="ctr" fontAlgn="b"/>
                      <a:endParaRPr lang="en-US" sz="1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dist="38100" dir="5400000" sx="103000" sy="103000" algn="t" rotWithShape="0">
                            <a:schemeClr val="bg1">
                              <a:lumMod val="95000"/>
                            </a:schemeClr>
                          </a:outerShdw>
                        </a:effectLst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dist="38100" dir="5400000" sx="103000" sy="103000" algn="t" rotWithShape="0">
                              <a:schemeClr val="bg1">
                                <a:lumMod val="95000"/>
                              </a:schemeClr>
                            </a:outerShdw>
                          </a:effectLst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DIMENSION 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dist="38100" dir="5400000" sx="103000" sy="103000" algn="t" rotWithShape="0">
                              <a:schemeClr val="bg1">
                                <a:lumMod val="95000"/>
                              </a:schemeClr>
                            </a:outerShdw>
                          </a:effectLst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DIMENSION 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1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715">
                <a:tc>
                  <a:txBody>
                    <a:bodyPr/>
                    <a:lstStyle/>
                    <a:p>
                      <a:pPr marL="174625" lvl="1" indent="0" algn="l" fontAlgn="b"/>
                      <a:r>
                        <a:rPr lang="en-IN" sz="800" u="none" strike="noStrike" dirty="0"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7-Eleven</a:t>
                      </a:r>
                      <a:endParaRPr lang="en-IN" sz="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7072" marT="707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9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7072" marT="707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9" name="Picture 28">
            <a:extLst>
              <a:ext uri="{FF2B5EF4-FFF2-40B4-BE49-F238E27FC236}">
                <a16:creationId xmlns:a16="http://schemas.microsoft.com/office/drawing/2014/main" id="{8F189FEB-2C13-47BA-9308-C7AF3B5C4A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64" y="6308438"/>
            <a:ext cx="501489" cy="57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560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0" y="56665"/>
            <a:ext cx="4963013" cy="528982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736" y="13775"/>
            <a:ext cx="12192736" cy="511"/>
            <a:chOff x="-791" y="13775"/>
            <a:chExt cx="13105609" cy="51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5524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2758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-791" y="13775"/>
              <a:ext cx="3276600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828218" y="14286"/>
              <a:ext cx="3276600" cy="0"/>
            </a:xfrm>
            <a:prstGeom prst="line">
              <a:avLst/>
            </a:prstGeom>
            <a:ln w="57150">
              <a:solidFill>
                <a:srgbClr val="CC06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81023"/>
            <a:ext cx="12268200" cy="230029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4882995" y="56665"/>
            <a:ext cx="83829" cy="52898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</a:endParaRPr>
          </a:p>
        </p:txBody>
      </p:sp>
      <p:sp>
        <p:nvSpPr>
          <p:cNvPr id="66" name="DT_Header"/>
          <p:cNvSpPr txBox="1"/>
          <p:nvPr/>
        </p:nvSpPr>
        <p:spPr>
          <a:xfrm>
            <a:off x="238125" y="268392"/>
            <a:ext cx="464868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</a:rPr>
              <a:t>&lt;Measures&gt;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38125" y="11157"/>
            <a:ext cx="24785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Dimension Table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-11168" y="6318547"/>
            <a:ext cx="12203168" cy="539453"/>
          </a:xfrm>
          <a:prstGeom prst="rect">
            <a:avLst/>
          </a:prstGeom>
          <a:solidFill>
            <a:srgbClr val="E51E2B"/>
          </a:solidFill>
          <a:ln w="9525" cap="flat" cmpd="sng" algn="ctr">
            <a:noFill/>
            <a:prstDash val="solid"/>
          </a:ln>
          <a:effectLst/>
        </p:spPr>
        <p:txBody>
          <a:bodyPr lIns="91429" tIns="45718" rIns="91429" bIns="45718" rtlCol="0" anchor="ctr"/>
          <a:lstStyle/>
          <a:p>
            <a:pPr marL="0" marR="0" lvl="0" indent="0" algn="ctr" defTabSz="146286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cs typeface="Arial"/>
            </a:endParaRPr>
          </a:p>
        </p:txBody>
      </p:sp>
      <p:sp>
        <p:nvSpPr>
          <p:cNvPr id="22" name="Footer Placeholder 4"/>
          <p:cNvSpPr txBox="1">
            <a:spLocks/>
          </p:cNvSpPr>
          <p:nvPr/>
        </p:nvSpPr>
        <p:spPr>
          <a:xfrm>
            <a:off x="5501640" y="6482180"/>
            <a:ext cx="1188720" cy="22339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rPr>
              <a:t>Classified - Confidential</a:t>
            </a:r>
          </a:p>
        </p:txBody>
      </p:sp>
      <p:sp>
        <p:nvSpPr>
          <p:cNvPr id="23" name="Slide Number Placeholder 5"/>
          <p:cNvSpPr txBox="1">
            <a:spLocks/>
          </p:cNvSpPr>
          <p:nvPr/>
        </p:nvSpPr>
        <p:spPr>
          <a:xfrm>
            <a:off x="11640616" y="6539848"/>
            <a:ext cx="457200" cy="223392"/>
          </a:xfrm>
          <a:prstGeom prst="rect">
            <a:avLst/>
          </a:prstGeom>
        </p:spPr>
        <p:txBody>
          <a:bodyPr vert="horz" lIns="130622" tIns="65311" rIns="91440" bIns="0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DA1A64-D6F7-42C0-8C10-DEEFBBD022AB}" type="slidenum">
              <a:rPr lang="en-US" smtClean="0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rPr>
              <a:pPr/>
              <a:t>7</a:t>
            </a:fld>
            <a:endParaRPr lang="en-US" dirty="0">
              <a:solidFill>
                <a:srgbClr val="FFFFFF"/>
              </a:solidFill>
              <a:latin typeface="Franklin Gothic Book" panose="020B0503020102020204" pitchFamily="34" charset="0"/>
              <a:cs typeface="Arial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494" y="6405392"/>
            <a:ext cx="1777114" cy="403861"/>
          </a:xfrm>
          <a:prstGeom prst="rect">
            <a:avLst/>
          </a:prstGeom>
        </p:spPr>
      </p:pic>
      <p:sp>
        <p:nvSpPr>
          <p:cNvPr id="36" name="BottomLineDetails"/>
          <p:cNvSpPr txBox="1"/>
          <p:nvPr/>
        </p:nvSpPr>
        <p:spPr>
          <a:xfrm>
            <a:off x="1322387" y="6338730"/>
            <a:ext cx="4179253" cy="255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chemeClr val="bg1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Source: Guest 360 - Time Period: &lt;&gt;; Base: &lt;&gt;; Filters: &lt;&gt;</a:t>
            </a:r>
            <a:endParaRPr lang="en-US" sz="1000" dirty="0">
              <a:solidFill>
                <a:schemeClr val="bg1"/>
              </a:solidFill>
              <a:latin typeface="Franklin Gothic Book" panose="020B05030201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779" y="46712"/>
            <a:ext cx="146514" cy="6858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786" y="-11630"/>
            <a:ext cx="146514" cy="6858000"/>
          </a:xfrm>
          <a:prstGeom prst="rect">
            <a:avLst/>
          </a:prstGeom>
        </p:spPr>
      </p:pic>
      <p:graphicFrame>
        <p:nvGraphicFramePr>
          <p:cNvPr id="30" name="TableCP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431734"/>
              </p:ext>
            </p:extLst>
          </p:nvPr>
        </p:nvGraphicFramePr>
        <p:xfrm>
          <a:off x="110566" y="712770"/>
          <a:ext cx="11987249" cy="4523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55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1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490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7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79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5624">
                <a:tc>
                  <a:txBody>
                    <a:bodyPr/>
                    <a:lstStyle/>
                    <a:p>
                      <a:pPr algn="ctr" fontAlgn="b"/>
                      <a:endParaRPr lang="en-US" sz="1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dist="38100" dir="5400000" sx="103000" sy="103000" algn="t" rotWithShape="0">
                            <a:schemeClr val="bg1">
                              <a:lumMod val="95000"/>
                            </a:schemeClr>
                          </a:outerShdw>
                        </a:effectLst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dist="38100" dir="5400000" sx="103000" sy="103000" algn="t" rotWithShape="0">
                              <a:schemeClr val="bg1">
                                <a:lumMod val="95000"/>
                              </a:schemeClr>
                            </a:outerShdw>
                          </a:effectLst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DIMENSION 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dist="38100" dir="5400000" sx="103000" sy="103000" algn="t" rotWithShape="0">
                              <a:schemeClr val="bg1">
                                <a:lumMod val="95000"/>
                              </a:schemeClr>
                            </a:outerShdw>
                          </a:effectLst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DIMENSION 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1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715">
                <a:tc>
                  <a:txBody>
                    <a:bodyPr/>
                    <a:lstStyle/>
                    <a:p>
                      <a:pPr marL="174625" lvl="1" indent="0" algn="l" fontAlgn="b"/>
                      <a:r>
                        <a:rPr lang="en-IN" sz="800" u="none" strike="noStrike" dirty="0"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7-Eleven</a:t>
                      </a:r>
                      <a:endParaRPr lang="en-IN" sz="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7072" marT="707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9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7072" marT="707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1" name="Picture 30">
            <a:extLst>
              <a:ext uri="{FF2B5EF4-FFF2-40B4-BE49-F238E27FC236}">
                <a16:creationId xmlns:a16="http://schemas.microsoft.com/office/drawing/2014/main" id="{8F189FEB-2C13-47BA-9308-C7AF3B5C4A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64" y="6308438"/>
            <a:ext cx="501489" cy="57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76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0" y="56665"/>
            <a:ext cx="5549109" cy="528982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736" y="13775"/>
            <a:ext cx="12192736" cy="511"/>
            <a:chOff x="-791" y="13775"/>
            <a:chExt cx="13105609" cy="51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5524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2758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-791" y="13775"/>
              <a:ext cx="3276600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828218" y="14286"/>
              <a:ext cx="3276600" cy="0"/>
            </a:xfrm>
            <a:prstGeom prst="line">
              <a:avLst/>
            </a:prstGeom>
            <a:ln w="57150">
              <a:solidFill>
                <a:srgbClr val="CC06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81023"/>
            <a:ext cx="12268200" cy="230029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5549109" y="115998"/>
            <a:ext cx="76208" cy="52898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</a:endParaRPr>
          </a:p>
        </p:txBody>
      </p:sp>
      <p:sp>
        <p:nvSpPr>
          <p:cNvPr id="66" name="CT_Header"/>
          <p:cNvSpPr txBox="1"/>
          <p:nvPr/>
        </p:nvSpPr>
        <p:spPr>
          <a:xfrm>
            <a:off x="238124" y="268392"/>
            <a:ext cx="526351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</a:rPr>
              <a:t>Comparison Points Vs &lt;Measure&gt;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38125" y="11157"/>
            <a:ext cx="24785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Contingency Table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-11168" y="6318547"/>
            <a:ext cx="12203168" cy="539453"/>
          </a:xfrm>
          <a:prstGeom prst="rect">
            <a:avLst/>
          </a:prstGeom>
          <a:solidFill>
            <a:srgbClr val="E51E2B"/>
          </a:solidFill>
          <a:ln w="9525" cap="flat" cmpd="sng" algn="ctr">
            <a:noFill/>
            <a:prstDash val="solid"/>
          </a:ln>
          <a:effectLst/>
        </p:spPr>
        <p:txBody>
          <a:bodyPr lIns="91429" tIns="45718" rIns="91429" bIns="45718" rtlCol="0" anchor="ctr"/>
          <a:lstStyle/>
          <a:p>
            <a:pPr marL="0" marR="0" lvl="0" indent="0" algn="ctr" defTabSz="146286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cs typeface="Arial"/>
            </a:endParaRPr>
          </a:p>
        </p:txBody>
      </p:sp>
      <p:sp>
        <p:nvSpPr>
          <p:cNvPr id="23" name="Footer Placeholder 4"/>
          <p:cNvSpPr txBox="1">
            <a:spLocks/>
          </p:cNvSpPr>
          <p:nvPr/>
        </p:nvSpPr>
        <p:spPr>
          <a:xfrm>
            <a:off x="5501640" y="6482180"/>
            <a:ext cx="1188720" cy="22339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rPr>
              <a:t>Classified - Confidential</a:t>
            </a:r>
          </a:p>
        </p:txBody>
      </p:sp>
      <p:sp>
        <p:nvSpPr>
          <p:cNvPr id="26" name="Slide Number Placeholder 5"/>
          <p:cNvSpPr txBox="1">
            <a:spLocks/>
          </p:cNvSpPr>
          <p:nvPr/>
        </p:nvSpPr>
        <p:spPr>
          <a:xfrm>
            <a:off x="11640616" y="6539848"/>
            <a:ext cx="457200" cy="223392"/>
          </a:xfrm>
          <a:prstGeom prst="rect">
            <a:avLst/>
          </a:prstGeom>
        </p:spPr>
        <p:txBody>
          <a:bodyPr vert="horz" lIns="130622" tIns="65311" rIns="91440" bIns="0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DA1A64-D6F7-42C0-8C10-DEEFBBD022AB}" type="slidenum">
              <a:rPr lang="en-US" smtClean="0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rPr>
              <a:pPr/>
              <a:t>8</a:t>
            </a:fld>
            <a:endParaRPr lang="en-US" dirty="0">
              <a:solidFill>
                <a:srgbClr val="FFFFFF"/>
              </a:solidFill>
              <a:latin typeface="Franklin Gothic Book" panose="020B0503020102020204" pitchFamily="34" charset="0"/>
              <a:cs typeface="Arial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494" y="6405392"/>
            <a:ext cx="1777114" cy="403861"/>
          </a:xfrm>
          <a:prstGeom prst="rect">
            <a:avLst/>
          </a:prstGeom>
        </p:spPr>
      </p:pic>
      <p:sp>
        <p:nvSpPr>
          <p:cNvPr id="31" name="Text Placeholder 6"/>
          <p:cNvSpPr txBox="1">
            <a:spLocks/>
          </p:cNvSpPr>
          <p:nvPr/>
        </p:nvSpPr>
        <p:spPr>
          <a:xfrm>
            <a:off x="7555428" y="6608617"/>
            <a:ext cx="1097280" cy="187325"/>
          </a:xfrm>
          <a:prstGeom prst="rect">
            <a:avLst/>
          </a:prstGeom>
        </p:spPr>
        <p:txBody>
          <a:bodyPr anchor="ctr" anchorCtr="0"/>
          <a:lstStyle>
            <a:lvl1pPr marL="0" indent="0" algn="l" defTabSz="1306220" rtl="0" eaLnBrk="1" latinLnBrk="0" hangingPunct="1">
              <a:spcBef>
                <a:spcPct val="20000"/>
              </a:spcBef>
              <a:buClr>
                <a:srgbClr val="E51E2B"/>
              </a:buClr>
              <a:buFont typeface="Arial" panose="020B0604020202020204" pitchFamily="34" charset="0"/>
              <a:buNone/>
              <a:defRPr sz="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4400" indent="-261938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7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588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3899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rPr>
              <a:t>Significantly Higher</a:t>
            </a:r>
          </a:p>
        </p:txBody>
      </p:sp>
      <p:sp>
        <p:nvSpPr>
          <p:cNvPr id="32" name="Text Placeholder 6"/>
          <p:cNvSpPr txBox="1">
            <a:spLocks/>
          </p:cNvSpPr>
          <p:nvPr/>
        </p:nvSpPr>
        <p:spPr>
          <a:xfrm>
            <a:off x="8728247" y="6608617"/>
            <a:ext cx="1097280" cy="187325"/>
          </a:xfrm>
          <a:prstGeom prst="rect">
            <a:avLst/>
          </a:prstGeom>
        </p:spPr>
        <p:txBody>
          <a:bodyPr anchor="ctr" anchorCtr="0"/>
          <a:lstStyle>
            <a:lvl1pPr marL="0" indent="0" algn="l" defTabSz="1306220" rtl="0" eaLnBrk="1" latinLnBrk="0" hangingPunct="1">
              <a:spcBef>
                <a:spcPct val="20000"/>
              </a:spcBef>
              <a:buClr>
                <a:srgbClr val="E51E2B"/>
              </a:buClr>
              <a:buFont typeface="Arial" panose="020B0604020202020204" pitchFamily="34" charset="0"/>
              <a:buNone/>
              <a:defRPr sz="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4400" indent="-261938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7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588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3899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rPr>
              <a:t>Significantly Lower</a:t>
            </a:r>
          </a:p>
        </p:txBody>
      </p:sp>
      <p:sp>
        <p:nvSpPr>
          <p:cNvPr id="33" name="Oval 32"/>
          <p:cNvSpPr/>
          <p:nvPr/>
        </p:nvSpPr>
        <p:spPr>
          <a:xfrm>
            <a:off x="7464152" y="6631120"/>
            <a:ext cx="137160" cy="137160"/>
          </a:xfrm>
          <a:prstGeom prst="ellipse">
            <a:avLst/>
          </a:prstGeom>
          <a:solidFill>
            <a:srgbClr val="00B050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cs typeface="Arial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8636807" y="6631120"/>
            <a:ext cx="137160" cy="137160"/>
          </a:xfrm>
          <a:prstGeom prst="ellipse">
            <a:avLst/>
          </a:prstGeom>
          <a:solidFill>
            <a:srgbClr val="E41E2B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cs typeface="Arial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17533" y="6410062"/>
            <a:ext cx="3933825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* Stat tested at 95% CL against Average</a:t>
            </a:r>
          </a:p>
        </p:txBody>
      </p:sp>
      <p:sp>
        <p:nvSpPr>
          <p:cNvPr id="37" name="BottomLineDetails"/>
          <p:cNvSpPr txBox="1"/>
          <p:nvPr/>
        </p:nvSpPr>
        <p:spPr>
          <a:xfrm>
            <a:off x="1322387" y="6338730"/>
            <a:ext cx="4179252" cy="255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chemeClr val="bg1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Source: Guest 360 - Time Period: &lt;&gt;; Base: &lt;&gt;; Filters: &lt;&gt;</a:t>
            </a:r>
            <a:endParaRPr lang="en-US" sz="1000" dirty="0">
              <a:solidFill>
                <a:schemeClr val="bg1"/>
              </a:solidFill>
              <a:latin typeface="Franklin Gothic Book" panose="020B05030201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656" y="-10418"/>
            <a:ext cx="146514" cy="6858000"/>
          </a:xfrm>
          <a:prstGeom prst="rect">
            <a:avLst/>
          </a:prstGeom>
        </p:spPr>
      </p:pic>
      <p:graphicFrame>
        <p:nvGraphicFramePr>
          <p:cNvPr id="42" name="TableContingency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493881"/>
              </p:ext>
            </p:extLst>
          </p:nvPr>
        </p:nvGraphicFramePr>
        <p:xfrm>
          <a:off x="110570" y="699850"/>
          <a:ext cx="11987246" cy="45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78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1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66435">
                  <a:extLst>
                    <a:ext uri="{9D8B030D-6E8A-4147-A177-3AD203B41FA5}">
                      <a16:colId xmlns:a16="http://schemas.microsoft.com/office/drawing/2014/main" val="867264532"/>
                    </a:ext>
                  </a:extLst>
                </a:gridCol>
                <a:gridCol w="346814">
                  <a:extLst>
                    <a:ext uri="{9D8B030D-6E8A-4147-A177-3AD203B41FA5}">
                      <a16:colId xmlns:a16="http://schemas.microsoft.com/office/drawing/2014/main" val="1305302251"/>
                    </a:ext>
                  </a:extLst>
                </a:gridCol>
                <a:gridCol w="40129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fontAlgn="b"/>
                      <a:endParaRPr lang="en-US" sz="1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dist="38100" dir="5400000" sx="103000" sy="103000" algn="t" rotWithShape="0">
                            <a:schemeClr val="bg1">
                              <a:lumMod val="95000"/>
                            </a:schemeClr>
                          </a:outerShdw>
                        </a:effectLst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dist="38100" dir="5400000" sx="103000" sy="103000" algn="t" rotWithShape="0">
                              <a:schemeClr val="bg1">
                                <a:lumMod val="95000"/>
                              </a:schemeClr>
                            </a:outerShdw>
                          </a:effectLst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AVERAGE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1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dist="38100" dir="5400000" sx="103000" sy="103000" algn="t" rotWithShape="0">
                            <a:schemeClr val="bg1">
                              <a:lumMod val="95000"/>
                            </a:schemeClr>
                          </a:outerShdw>
                        </a:effectLst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dist="38100" dir="5400000" sx="103000" sy="103000" algn="t" rotWithShape="0">
                              <a:schemeClr val="bg1">
                                <a:lumMod val="95000"/>
                              </a:schemeClr>
                            </a:outerShdw>
                          </a:effectLst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7-ELEVEN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1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200">
                <a:tc>
                  <a:txBody>
                    <a:bodyPr/>
                    <a:lstStyle/>
                    <a:p>
                      <a:pPr marL="174625" lvl="1" indent="0" algn="l" fontAlgn="b"/>
                      <a:r>
                        <a:rPr lang="en-IN" sz="800" u="none" strike="noStrike" dirty="0"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I read products labels regularly</a:t>
                      </a:r>
                      <a:endParaRPr lang="en-IN" sz="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7072" marT="707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9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7072" marT="707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74%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3.8%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3" name="Picture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956" y="13832"/>
            <a:ext cx="146514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F189FEB-2C13-47BA-9308-C7AF3B5C4A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64" y="6308438"/>
            <a:ext cx="501489" cy="57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770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0" y="56665"/>
            <a:ext cx="5432567" cy="528982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736" y="13775"/>
            <a:ext cx="12192736" cy="511"/>
            <a:chOff x="-791" y="13775"/>
            <a:chExt cx="13105609" cy="51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5524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275809" y="14286"/>
              <a:ext cx="3276600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-791" y="13775"/>
              <a:ext cx="3276600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828218" y="14286"/>
              <a:ext cx="3276600" cy="0"/>
            </a:xfrm>
            <a:prstGeom prst="line">
              <a:avLst/>
            </a:prstGeom>
            <a:ln w="57150">
              <a:solidFill>
                <a:srgbClr val="CC06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581023"/>
            <a:ext cx="12268200" cy="230029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5432567" y="56665"/>
            <a:ext cx="76208" cy="52898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</a:endParaRPr>
          </a:p>
        </p:txBody>
      </p:sp>
      <p:sp>
        <p:nvSpPr>
          <p:cNvPr id="66" name="CT_Header"/>
          <p:cNvSpPr txBox="1"/>
          <p:nvPr/>
        </p:nvSpPr>
        <p:spPr>
          <a:xfrm>
            <a:off x="238125" y="268392"/>
            <a:ext cx="519444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</a:rPr>
              <a:t>Comparison Points Vs &lt;Measure&gt;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38125" y="11157"/>
            <a:ext cx="24785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Contingency Table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-11168" y="6318547"/>
            <a:ext cx="12203168" cy="539453"/>
          </a:xfrm>
          <a:prstGeom prst="rect">
            <a:avLst/>
          </a:prstGeom>
          <a:solidFill>
            <a:srgbClr val="E51E2B"/>
          </a:solidFill>
          <a:ln w="9525" cap="flat" cmpd="sng" algn="ctr">
            <a:noFill/>
            <a:prstDash val="solid"/>
          </a:ln>
          <a:effectLst/>
        </p:spPr>
        <p:txBody>
          <a:bodyPr lIns="91429" tIns="45718" rIns="91429" bIns="45718" rtlCol="0" anchor="ctr"/>
          <a:lstStyle/>
          <a:p>
            <a:pPr marL="0" marR="0" lvl="0" indent="0" algn="ctr" defTabSz="146286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cs typeface="Arial"/>
            </a:endParaRPr>
          </a:p>
        </p:txBody>
      </p:sp>
      <p:sp>
        <p:nvSpPr>
          <p:cNvPr id="23" name="Footer Placeholder 4"/>
          <p:cNvSpPr txBox="1">
            <a:spLocks/>
          </p:cNvSpPr>
          <p:nvPr/>
        </p:nvSpPr>
        <p:spPr>
          <a:xfrm>
            <a:off x="5501640" y="6482180"/>
            <a:ext cx="1188720" cy="22339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rPr>
              <a:t>Classified - Confidential</a:t>
            </a:r>
          </a:p>
        </p:txBody>
      </p:sp>
      <p:sp>
        <p:nvSpPr>
          <p:cNvPr id="26" name="Slide Number Placeholder 5"/>
          <p:cNvSpPr txBox="1">
            <a:spLocks/>
          </p:cNvSpPr>
          <p:nvPr/>
        </p:nvSpPr>
        <p:spPr>
          <a:xfrm>
            <a:off x="11640616" y="6539848"/>
            <a:ext cx="457200" cy="223392"/>
          </a:xfrm>
          <a:prstGeom prst="rect">
            <a:avLst/>
          </a:prstGeom>
        </p:spPr>
        <p:txBody>
          <a:bodyPr vert="horz" lIns="130622" tIns="65311" rIns="91440" bIns="0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DA1A64-D6F7-42C0-8C10-DEEFBBD022AB}" type="slidenum">
              <a:rPr lang="en-US" smtClean="0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rPr>
              <a:pPr/>
              <a:t>9</a:t>
            </a:fld>
            <a:endParaRPr lang="en-US" dirty="0">
              <a:solidFill>
                <a:srgbClr val="FFFFFF"/>
              </a:solidFill>
              <a:latin typeface="Franklin Gothic Book" panose="020B0503020102020204" pitchFamily="34" charset="0"/>
              <a:cs typeface="Arial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494" y="6405392"/>
            <a:ext cx="1777114" cy="403861"/>
          </a:xfrm>
          <a:prstGeom prst="rect">
            <a:avLst/>
          </a:prstGeom>
        </p:spPr>
      </p:pic>
      <p:sp>
        <p:nvSpPr>
          <p:cNvPr id="31" name="Text Placeholder 6"/>
          <p:cNvSpPr txBox="1">
            <a:spLocks/>
          </p:cNvSpPr>
          <p:nvPr/>
        </p:nvSpPr>
        <p:spPr>
          <a:xfrm>
            <a:off x="7555428" y="6608617"/>
            <a:ext cx="1097280" cy="187325"/>
          </a:xfrm>
          <a:prstGeom prst="rect">
            <a:avLst/>
          </a:prstGeom>
        </p:spPr>
        <p:txBody>
          <a:bodyPr anchor="ctr" anchorCtr="0"/>
          <a:lstStyle>
            <a:lvl1pPr marL="0" indent="0" algn="l" defTabSz="1306220" rtl="0" eaLnBrk="1" latinLnBrk="0" hangingPunct="1">
              <a:spcBef>
                <a:spcPct val="20000"/>
              </a:spcBef>
              <a:buClr>
                <a:srgbClr val="E51E2B"/>
              </a:buClr>
              <a:buFont typeface="Arial" panose="020B0604020202020204" pitchFamily="34" charset="0"/>
              <a:buNone/>
              <a:defRPr sz="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4400" indent="-261938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7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588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3899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rPr>
              <a:t>Significantly Higher</a:t>
            </a:r>
          </a:p>
        </p:txBody>
      </p:sp>
      <p:sp>
        <p:nvSpPr>
          <p:cNvPr id="32" name="Text Placeholder 6"/>
          <p:cNvSpPr txBox="1">
            <a:spLocks/>
          </p:cNvSpPr>
          <p:nvPr/>
        </p:nvSpPr>
        <p:spPr>
          <a:xfrm>
            <a:off x="8728247" y="6608617"/>
            <a:ext cx="1097280" cy="187325"/>
          </a:xfrm>
          <a:prstGeom prst="rect">
            <a:avLst/>
          </a:prstGeom>
        </p:spPr>
        <p:txBody>
          <a:bodyPr anchor="ctr" anchorCtr="0"/>
          <a:lstStyle>
            <a:lvl1pPr marL="0" indent="0" algn="l" defTabSz="1306220" rtl="0" eaLnBrk="1" latinLnBrk="0" hangingPunct="1">
              <a:spcBef>
                <a:spcPct val="20000"/>
              </a:spcBef>
              <a:buClr>
                <a:srgbClr val="E51E2B"/>
              </a:buClr>
              <a:buFont typeface="Arial" panose="020B0604020202020204" pitchFamily="34" charset="0"/>
              <a:buNone/>
              <a:defRPr sz="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4400" indent="-261938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7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588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3899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rPr>
              <a:t>Significantly Lower</a:t>
            </a:r>
          </a:p>
        </p:txBody>
      </p:sp>
      <p:sp>
        <p:nvSpPr>
          <p:cNvPr id="33" name="Oval 32"/>
          <p:cNvSpPr/>
          <p:nvPr/>
        </p:nvSpPr>
        <p:spPr>
          <a:xfrm>
            <a:off x="7464152" y="6631120"/>
            <a:ext cx="137160" cy="137160"/>
          </a:xfrm>
          <a:prstGeom prst="ellipse">
            <a:avLst/>
          </a:prstGeom>
          <a:solidFill>
            <a:srgbClr val="00B050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cs typeface="Arial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8636807" y="6631120"/>
            <a:ext cx="137160" cy="137160"/>
          </a:xfrm>
          <a:prstGeom prst="ellipse">
            <a:avLst/>
          </a:prstGeom>
          <a:solidFill>
            <a:srgbClr val="E41E2B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cs typeface="Arial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17533" y="6410062"/>
            <a:ext cx="3933825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* Stat tested at 95% CL against Average</a:t>
            </a:r>
          </a:p>
        </p:txBody>
      </p:sp>
      <p:sp>
        <p:nvSpPr>
          <p:cNvPr id="37" name="BottomLineDetails"/>
          <p:cNvSpPr txBox="1"/>
          <p:nvPr/>
        </p:nvSpPr>
        <p:spPr>
          <a:xfrm>
            <a:off x="1322387" y="6338730"/>
            <a:ext cx="4148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chemeClr val="bg1"/>
                </a:solidFill>
                <a:latin typeface="Franklin Gothic Book" panose="020B05030201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Source: Guest 360 - Time Period: &lt;&gt;; Base: &lt;&gt;; Filters: &lt;&gt;</a:t>
            </a:r>
            <a:endParaRPr lang="en-US" sz="1000" dirty="0">
              <a:solidFill>
                <a:schemeClr val="bg1"/>
              </a:solidFill>
              <a:latin typeface="Franklin Gothic Book" panose="020B05030201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493" y="-158300"/>
            <a:ext cx="146514" cy="6858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103" y="-152428"/>
            <a:ext cx="146514" cy="6858000"/>
          </a:xfrm>
          <a:prstGeom prst="rect">
            <a:avLst/>
          </a:prstGeom>
        </p:spPr>
      </p:pic>
      <p:graphicFrame>
        <p:nvGraphicFramePr>
          <p:cNvPr id="42" name="TableContingency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47819"/>
              </p:ext>
            </p:extLst>
          </p:nvPr>
        </p:nvGraphicFramePr>
        <p:xfrm>
          <a:off x="110568" y="699850"/>
          <a:ext cx="11987248" cy="45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48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8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2863">
                  <a:extLst>
                    <a:ext uri="{9D8B030D-6E8A-4147-A177-3AD203B41FA5}">
                      <a16:colId xmlns:a16="http://schemas.microsoft.com/office/drawing/2014/main" val="867264532"/>
                    </a:ext>
                  </a:extLst>
                </a:gridCol>
                <a:gridCol w="291937">
                  <a:extLst>
                    <a:ext uri="{9D8B030D-6E8A-4147-A177-3AD203B41FA5}">
                      <a16:colId xmlns:a16="http://schemas.microsoft.com/office/drawing/2014/main" val="1305302251"/>
                    </a:ext>
                  </a:extLst>
                </a:gridCol>
                <a:gridCol w="2078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236">
                  <a:extLst>
                    <a:ext uri="{9D8B030D-6E8A-4147-A177-3AD203B41FA5}">
                      <a16:colId xmlns:a16="http://schemas.microsoft.com/office/drawing/2014/main" val="1944556540"/>
                    </a:ext>
                  </a:extLst>
                </a:gridCol>
                <a:gridCol w="2261089">
                  <a:extLst>
                    <a:ext uri="{9D8B030D-6E8A-4147-A177-3AD203B41FA5}">
                      <a16:colId xmlns:a16="http://schemas.microsoft.com/office/drawing/2014/main" val="2099196659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fontAlgn="b"/>
                      <a:endParaRPr lang="en-US" sz="1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dist="38100" dir="5400000" sx="103000" sy="103000" algn="t" rotWithShape="0">
                            <a:schemeClr val="bg1">
                              <a:lumMod val="95000"/>
                            </a:schemeClr>
                          </a:outerShdw>
                        </a:effectLst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dist="38100" dir="5400000" sx="103000" sy="103000" algn="t" rotWithShape="0">
                              <a:schemeClr val="bg1">
                                <a:lumMod val="95000"/>
                              </a:schemeClr>
                            </a:outerShdw>
                          </a:effectLst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AVERAGE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1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dist="38100" dir="5400000" sx="103000" sy="103000" algn="t" rotWithShape="0">
                            <a:schemeClr val="bg1">
                              <a:lumMod val="95000"/>
                            </a:schemeClr>
                          </a:outerShdw>
                        </a:effectLst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dist="38100" dir="5400000" sx="103000" sy="103000" algn="t" rotWithShape="0">
                              <a:schemeClr val="bg1">
                                <a:lumMod val="95000"/>
                              </a:schemeClr>
                            </a:outerShdw>
                          </a:effectLst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7-ELEVEN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1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dist="38100" dir="5400000" sx="103000" sy="103000" algn="t" rotWithShape="0">
                            <a:schemeClr val="bg1">
                              <a:lumMod val="95000"/>
                            </a:schemeClr>
                          </a:outerShdw>
                        </a:effectLst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dist="38100" dir="5400000" sx="103000" sy="103000" algn="t" rotWithShape="0">
                              <a:schemeClr val="bg1">
                                <a:lumMod val="95000"/>
                              </a:schemeClr>
                            </a:outerShdw>
                          </a:effectLst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CASEY`S GENERAL STORE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1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200">
                <a:tc>
                  <a:txBody>
                    <a:bodyPr/>
                    <a:lstStyle/>
                    <a:p>
                      <a:pPr marL="174625" lvl="1" indent="0" algn="l" fontAlgn="b"/>
                      <a:r>
                        <a:rPr lang="en-IN" sz="800" u="none" strike="noStrike" dirty="0"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I read products labels regularly</a:t>
                      </a:r>
                      <a:endParaRPr lang="en-IN" sz="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7072" marT="707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9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2000" marR="7072" marT="707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74%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3.8%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2.1%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3" name="Picture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953" y="-6638"/>
            <a:ext cx="146514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F189FEB-2C13-47BA-9308-C7AF3B5C4A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64" y="6308438"/>
            <a:ext cx="501489" cy="57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94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1706</TotalTime>
  <Words>658</Words>
  <Application>Microsoft Office PowerPoint</Application>
  <PresentationFormat>Widescreen</PresentationFormat>
  <Paragraphs>179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Franklin Gothic Book</vt:lpstr>
      <vt:lpstr>Segoe UI</vt:lpstr>
      <vt:lpstr>Office Theme</vt:lpstr>
      <vt:lpstr>Base – &lt;Frequency/Total Visits&gt;, Filters – &lt;None&gt;  &lt;Time Period&gt;</vt:lpstr>
      <vt:lpstr>Correspondence Analysis Contents</vt:lpstr>
      <vt:lpstr>PowerPoint Presentation</vt:lpstr>
      <vt:lpstr>PowerPoint Presentation</vt:lpstr>
      <vt:lpstr>Base – &lt;Frequency/Total Visits&gt;, Filters – &lt;None&gt;  &lt;Time Period&gt;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AQ</dc:creator>
  <cp:lastModifiedBy>Praveen Kumar Rai</cp:lastModifiedBy>
  <cp:revision>425</cp:revision>
  <dcterms:created xsi:type="dcterms:W3CDTF">2017-02-17T10:10:41Z</dcterms:created>
  <dcterms:modified xsi:type="dcterms:W3CDTF">2017-08-23T11:18:49Z</dcterms:modified>
</cp:coreProperties>
</file>